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37"/>
  </p:notesMasterIdLst>
  <p:sldIdLst>
    <p:sldId id="256" r:id="rId5"/>
    <p:sldId id="258" r:id="rId6"/>
    <p:sldId id="257" r:id="rId7"/>
    <p:sldId id="259" r:id="rId8"/>
    <p:sldId id="261" r:id="rId9"/>
    <p:sldId id="260" r:id="rId10"/>
    <p:sldId id="262" r:id="rId11"/>
    <p:sldId id="263" r:id="rId12"/>
    <p:sldId id="264" r:id="rId13"/>
    <p:sldId id="265" r:id="rId14"/>
    <p:sldId id="268" r:id="rId15"/>
    <p:sldId id="275" r:id="rId16"/>
    <p:sldId id="267" r:id="rId17"/>
    <p:sldId id="266" r:id="rId18"/>
    <p:sldId id="276" r:id="rId19"/>
    <p:sldId id="277" r:id="rId20"/>
    <p:sldId id="270" r:id="rId21"/>
    <p:sldId id="271" r:id="rId22"/>
    <p:sldId id="272" r:id="rId23"/>
    <p:sldId id="273" r:id="rId24"/>
    <p:sldId id="269" r:id="rId25"/>
    <p:sldId id="285" r:id="rId26"/>
    <p:sldId id="284" r:id="rId27"/>
    <p:sldId id="290" r:id="rId28"/>
    <p:sldId id="278" r:id="rId29"/>
    <p:sldId id="291" r:id="rId30"/>
    <p:sldId id="292" r:id="rId31"/>
    <p:sldId id="282" r:id="rId32"/>
    <p:sldId id="279" r:id="rId33"/>
    <p:sldId id="281" r:id="rId34"/>
    <p:sldId id="289" r:id="rId35"/>
    <p:sldId id="28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0" autoAdjust="0"/>
    <p:restoredTop sz="58596" autoAdjust="0"/>
  </p:normalViewPr>
  <p:slideViewPr>
    <p:cSldViewPr snapToGrid="0">
      <p:cViewPr varScale="1">
        <p:scale>
          <a:sx n="68" d="100"/>
          <a:sy n="68" d="100"/>
        </p:scale>
        <p:origin x="13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D0BEE3-DAE8-4604-A8DD-A3DE2801C62F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46D9B-92F1-4C40-9997-9969DE911C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8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46D9B-92F1-4C40-9997-9969DE911C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84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86FEC-0D0F-4C71-836D-C3E1BB85F7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671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246D9B-92F1-4C40-9997-9969DE911C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957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6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72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13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42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155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94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42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64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84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71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1A8C4F8-261C-7C98-9585-431358419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8553C7-1327-41F6-2C99-1DD002B88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871759"/>
            <a:ext cx="7467600" cy="3913784"/>
          </a:xfrm>
        </p:spPr>
        <p:txBody>
          <a:bodyPr>
            <a:normAutofit/>
          </a:bodyPr>
          <a:lstStyle/>
          <a:p>
            <a:r>
              <a:rPr lang="en-US" sz="6600" dirty="0"/>
              <a:t>Plugins Gone Rogue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1BAFF7-790D-724B-C012-F55522048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2540086"/>
            <a:ext cx="7419975" cy="1005657"/>
          </a:xfrm>
        </p:spPr>
        <p:txBody>
          <a:bodyPr>
            <a:normAutofit/>
          </a:bodyPr>
          <a:lstStyle/>
          <a:p>
            <a:r>
              <a:rPr lang="en-US" sz="2400" dirty="0"/>
              <a:t>Attacking Developer Environments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1AFE2CA-5B3A-141B-BA1D-064BC79E6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2F82048-979A-AF21-33F3-A6C8525373D2}"/>
              </a:ext>
            </a:extLst>
          </p:cNvPr>
          <p:cNvSpPr txBox="1"/>
          <p:nvPr/>
        </p:nvSpPr>
        <p:spPr>
          <a:xfrm>
            <a:off x="-51881" y="6134100"/>
            <a:ext cx="385665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Raphael Silva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Security Researcher @ Checkmarx</a:t>
            </a:r>
          </a:p>
        </p:txBody>
      </p:sp>
      <p:pic>
        <p:nvPicPr>
          <p:cNvPr id="7" name="Picture 6" descr="A skull with goggles and text&#10;&#10;AI-generated content may be incorrect.">
            <a:extLst>
              <a:ext uri="{FF2B5EF4-FFF2-40B4-BE49-F238E27FC236}">
                <a16:creationId xmlns:a16="http://schemas.microsoft.com/office/drawing/2014/main" id="{9AF461B5-2FB1-4E02-80AD-F0BD18873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9" t="22235" r="9940" b="27113"/>
          <a:stretch>
            <a:fillRect/>
          </a:stretch>
        </p:blipFill>
        <p:spPr>
          <a:xfrm>
            <a:off x="6096000" y="3171229"/>
            <a:ext cx="5338359" cy="322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83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54AC1-1DA3-3711-3BCC-26B4A0175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69CB3-D49B-9F5D-52B8-3F9859BF0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4" y="1937404"/>
            <a:ext cx="10691265" cy="373989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$ </a:t>
            </a:r>
            <a:r>
              <a:rPr lang="en-US" dirty="0" err="1"/>
              <a:t>whoami</a:t>
            </a:r>
            <a:endParaRPr lang="en-US" dirty="0"/>
          </a:p>
          <a:p>
            <a:r>
              <a:rPr lang="en-US" dirty="0"/>
              <a:t>Security Researcher @ Checkmarx</a:t>
            </a:r>
          </a:p>
          <a:p>
            <a:r>
              <a:rPr lang="en-US" dirty="0"/>
              <a:t>Focus on web and SCS vulnerability research</a:t>
            </a:r>
          </a:p>
          <a:p>
            <a:r>
              <a:rPr lang="en-US" dirty="0"/>
              <a:t>Like to hack </a:t>
            </a:r>
            <a:r>
              <a:rPr lang="en-US" dirty="0" err="1"/>
              <a:t>sh!t</a:t>
            </a:r>
            <a:r>
              <a:rPr lang="en-US" dirty="0"/>
              <a:t> on my free time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63BC7DA-8626-A94A-B63A-E5ADDA54B1A2}"/>
              </a:ext>
            </a:extLst>
          </p:cNvPr>
          <p:cNvGrpSpPr/>
          <p:nvPr/>
        </p:nvGrpSpPr>
        <p:grpSpPr>
          <a:xfrm>
            <a:off x="4909946" y="3886712"/>
            <a:ext cx="2272644" cy="2178664"/>
            <a:chOff x="7731785" y="3845859"/>
            <a:chExt cx="2713927" cy="2767820"/>
          </a:xfrm>
        </p:grpSpPr>
        <p:pic>
          <p:nvPicPr>
            <p:cNvPr id="5" name="Picture 4" descr="A blue and pink x&#10;&#10;Description automatically generated">
              <a:extLst>
                <a:ext uri="{FF2B5EF4-FFF2-40B4-BE49-F238E27FC236}">
                  <a16:creationId xmlns:a16="http://schemas.microsoft.com/office/drawing/2014/main" id="{46C2B4B7-8177-A8A8-27B8-E5736FC56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1785" y="3845859"/>
              <a:ext cx="2667000" cy="2667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F989852-E2CC-43BE-840F-644629BA8273}"/>
                </a:ext>
              </a:extLst>
            </p:cNvPr>
            <p:cNvSpPr txBox="1"/>
            <p:nvPr/>
          </p:nvSpPr>
          <p:spPr>
            <a:xfrm>
              <a:off x="8233670" y="6244347"/>
              <a:ext cx="22120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Checkmarx.com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D13B18-117C-3A92-2650-1FD21F508C15}"/>
              </a:ext>
            </a:extLst>
          </p:cNvPr>
          <p:cNvGrpSpPr/>
          <p:nvPr/>
        </p:nvGrpSpPr>
        <p:grpSpPr>
          <a:xfrm>
            <a:off x="1754552" y="3925306"/>
            <a:ext cx="2101477" cy="2207085"/>
            <a:chOff x="2531034" y="4111201"/>
            <a:chExt cx="2101477" cy="2207085"/>
          </a:xfrm>
        </p:grpSpPr>
        <p:pic>
          <p:nvPicPr>
            <p:cNvPr id="16" name="Picture 15" descr="A black and white x&#10;&#10;Description automatically generated">
              <a:extLst>
                <a:ext uri="{FF2B5EF4-FFF2-40B4-BE49-F238E27FC236}">
                  <a16:creationId xmlns:a16="http://schemas.microsoft.com/office/drawing/2014/main" id="{F2A9ACD6-3098-202A-8394-CF6DAB2A56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1034" y="4111201"/>
              <a:ext cx="2101477" cy="210147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A14EA2-76EE-FF8C-7697-3A5D12ACAB93}"/>
                </a:ext>
              </a:extLst>
            </p:cNvPr>
            <p:cNvSpPr txBox="1"/>
            <p:nvPr/>
          </p:nvSpPr>
          <p:spPr>
            <a:xfrm>
              <a:off x="2949760" y="5948954"/>
              <a:ext cx="16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@0x_rcss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841419-6D3B-D4B4-A796-BA46DE91F32A}"/>
              </a:ext>
            </a:extLst>
          </p:cNvPr>
          <p:cNvGrpSpPr/>
          <p:nvPr/>
        </p:nvGrpSpPr>
        <p:grpSpPr>
          <a:xfrm>
            <a:off x="8739337" y="4062756"/>
            <a:ext cx="1647926" cy="2099048"/>
            <a:chOff x="9394669" y="4398644"/>
            <a:chExt cx="1647926" cy="209904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68C16B-0782-D13C-6A36-3126C72CB211}"/>
                </a:ext>
              </a:extLst>
            </p:cNvPr>
            <p:cNvSpPr txBox="1"/>
            <p:nvPr/>
          </p:nvSpPr>
          <p:spPr>
            <a:xfrm>
              <a:off x="9394670" y="6128360"/>
              <a:ext cx="164792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raphaelcssilva</a:t>
              </a:r>
            </a:p>
          </p:txBody>
        </p:sp>
        <p:pic>
          <p:nvPicPr>
            <p:cNvPr id="9" name="Picture 8" descr="A blue square with white letters&#10;&#10;Description automatically generated">
              <a:extLst>
                <a:ext uri="{FF2B5EF4-FFF2-40B4-BE49-F238E27FC236}">
                  <a16:creationId xmlns:a16="http://schemas.microsoft.com/office/drawing/2014/main" id="{0D652527-6852-57FF-C706-C12FDE07F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4669" y="4398644"/>
              <a:ext cx="1647926" cy="16479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708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C752D-0368-3EDC-885A-085A235A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developer environments matter</a:t>
            </a: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8D98BC-0250-C97E-6FE8-BB4277DDF9FF}"/>
              </a:ext>
            </a:extLst>
          </p:cNvPr>
          <p:cNvGrpSpPr/>
          <p:nvPr/>
        </p:nvGrpSpPr>
        <p:grpSpPr>
          <a:xfrm>
            <a:off x="939790" y="4412842"/>
            <a:ext cx="4826019" cy="1351285"/>
            <a:chOff x="3682990" y="2753357"/>
            <a:chExt cx="4826019" cy="1351285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CDAF49E-178F-30CA-0011-FC2534CCF179}"/>
                </a:ext>
              </a:extLst>
            </p:cNvPr>
            <p:cNvSpPr/>
            <p:nvPr/>
          </p:nvSpPr>
          <p:spPr>
            <a:xfrm>
              <a:off x="3682990" y="2753357"/>
              <a:ext cx="1351285" cy="1351285"/>
            </a:xfrm>
            <a:prstGeom prst="ellipse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16" descr="Web design with solid fill">
              <a:extLst>
                <a:ext uri="{FF2B5EF4-FFF2-40B4-BE49-F238E27FC236}">
                  <a16:creationId xmlns:a16="http://schemas.microsoft.com/office/drawing/2014/main" id="{3575E77E-FCA8-8C38-2BA7-A9BECF47BFFC}"/>
                </a:ext>
              </a:extLst>
            </p:cNvPr>
            <p:cNvSpPr/>
            <p:nvPr/>
          </p:nvSpPr>
          <p:spPr>
            <a:xfrm>
              <a:off x="3966760" y="3037127"/>
              <a:ext cx="783745" cy="783745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A27BD0F-88D4-733E-7CA3-5DC2F93A6FD1}"/>
                </a:ext>
              </a:extLst>
            </p:cNvPr>
            <p:cNvGrpSpPr/>
            <p:nvPr/>
          </p:nvGrpSpPr>
          <p:grpSpPr>
            <a:xfrm>
              <a:off x="5323836" y="2753357"/>
              <a:ext cx="3185173" cy="1351285"/>
              <a:chOff x="1882962" y="2187839"/>
              <a:chExt cx="3185173" cy="1351285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03DACFE5-C092-58B8-8207-999F800E2B0A}"/>
                  </a:ext>
                </a:extLst>
              </p:cNvPr>
              <p:cNvSpPr/>
              <p:nvPr/>
            </p:nvSpPr>
            <p:spPr>
              <a:xfrm>
                <a:off x="1882962" y="2187839"/>
                <a:ext cx="3185173" cy="13512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2ABB5F9-A71F-5495-9E39-0D2ABA089B47}"/>
                  </a:ext>
                </a:extLst>
              </p:cNvPr>
              <p:cNvSpPr txBox="1"/>
              <p:nvPr/>
            </p:nvSpPr>
            <p:spPr>
              <a:xfrm>
                <a:off x="1882962" y="2187839"/>
                <a:ext cx="3185173" cy="13512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/>
                  <a:t>Trusted development tools bypass security controls</a:t>
                </a: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C643F06-128F-D5F0-5C6A-628E9E228265}"/>
              </a:ext>
            </a:extLst>
          </p:cNvPr>
          <p:cNvGrpSpPr/>
          <p:nvPr/>
        </p:nvGrpSpPr>
        <p:grpSpPr>
          <a:xfrm>
            <a:off x="6322590" y="4412842"/>
            <a:ext cx="4826020" cy="1351285"/>
            <a:chOff x="3682990" y="2753357"/>
            <a:chExt cx="4826020" cy="1351285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E1EAA1D-CA95-122E-C70A-ED3570A1ADF2}"/>
                </a:ext>
              </a:extLst>
            </p:cNvPr>
            <p:cNvSpPr/>
            <p:nvPr/>
          </p:nvSpPr>
          <p:spPr>
            <a:xfrm>
              <a:off x="3682990" y="2753357"/>
              <a:ext cx="1351285" cy="1351285"/>
            </a:xfrm>
            <a:prstGeom prst="ellipse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2" descr="Explosion with solid fill">
              <a:extLst>
                <a:ext uri="{FF2B5EF4-FFF2-40B4-BE49-F238E27FC236}">
                  <a16:creationId xmlns:a16="http://schemas.microsoft.com/office/drawing/2014/main" id="{3CBB44DB-E15B-A7AF-AB5C-6B5CC82F992D}"/>
                </a:ext>
              </a:extLst>
            </p:cNvPr>
            <p:cNvSpPr/>
            <p:nvPr/>
          </p:nvSpPr>
          <p:spPr>
            <a:xfrm>
              <a:off x="3966760" y="3037127"/>
              <a:ext cx="783745" cy="783745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BE8569D-4DC1-02CA-7FAB-8DEAD189740C}"/>
                </a:ext>
              </a:extLst>
            </p:cNvPr>
            <p:cNvGrpSpPr/>
            <p:nvPr/>
          </p:nvGrpSpPr>
          <p:grpSpPr>
            <a:xfrm>
              <a:off x="5323837" y="2753357"/>
              <a:ext cx="3185173" cy="1351285"/>
              <a:chOff x="7263975" y="2187839"/>
              <a:chExt cx="3185173" cy="1351285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5C0D0E2-E8E7-CD0E-A43D-1CB9A3EF7E6D}"/>
                  </a:ext>
                </a:extLst>
              </p:cNvPr>
              <p:cNvSpPr/>
              <p:nvPr/>
            </p:nvSpPr>
            <p:spPr>
              <a:xfrm>
                <a:off x="7263975" y="2187839"/>
                <a:ext cx="3185173" cy="13512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5DAC90B-752E-FC6B-79CB-BFB2A11CAA67}"/>
                  </a:ext>
                </a:extLst>
              </p:cNvPr>
              <p:cNvSpPr txBox="1"/>
              <p:nvPr/>
            </p:nvSpPr>
            <p:spPr>
              <a:xfrm>
                <a:off x="7263975" y="2187839"/>
                <a:ext cx="3185173" cy="13512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/>
                  <a:t>Single compromised plugin can impact ecosystem</a:t>
                </a:r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7086A08-FF24-70E1-728B-DB34589B86C2}"/>
              </a:ext>
            </a:extLst>
          </p:cNvPr>
          <p:cNvGrpSpPr/>
          <p:nvPr/>
        </p:nvGrpSpPr>
        <p:grpSpPr>
          <a:xfrm>
            <a:off x="939790" y="2410152"/>
            <a:ext cx="4826019" cy="1351285"/>
            <a:chOff x="3682990" y="2753357"/>
            <a:chExt cx="4826019" cy="1351285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DC55F011-E480-2E22-6AFE-0534E9DD9F92}"/>
                </a:ext>
              </a:extLst>
            </p:cNvPr>
            <p:cNvSpPr/>
            <p:nvPr/>
          </p:nvSpPr>
          <p:spPr>
            <a:xfrm>
              <a:off x="3682990" y="2753357"/>
              <a:ext cx="1351285" cy="1351285"/>
            </a:xfrm>
            <a:prstGeom prst="ellipse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 descr="Unlock">
              <a:extLst>
                <a:ext uri="{FF2B5EF4-FFF2-40B4-BE49-F238E27FC236}">
                  <a16:creationId xmlns:a16="http://schemas.microsoft.com/office/drawing/2014/main" id="{FD28066A-546E-2796-D980-8C43CA16655E}"/>
                </a:ext>
              </a:extLst>
            </p:cNvPr>
            <p:cNvSpPr/>
            <p:nvPr/>
          </p:nvSpPr>
          <p:spPr>
            <a:xfrm>
              <a:off x="3966760" y="3037127"/>
              <a:ext cx="783745" cy="783745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45E6F7D-AC15-C10B-4F65-EED8E9C5287D}"/>
                </a:ext>
              </a:extLst>
            </p:cNvPr>
            <p:cNvGrpSpPr/>
            <p:nvPr/>
          </p:nvGrpSpPr>
          <p:grpSpPr>
            <a:xfrm>
              <a:off x="5323836" y="2753357"/>
              <a:ext cx="3185173" cy="1351285"/>
              <a:chOff x="1882962" y="200771"/>
              <a:chExt cx="3185173" cy="135128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408E1B4-2CD9-6CAA-C7D8-C7EB0BD5670E}"/>
                  </a:ext>
                </a:extLst>
              </p:cNvPr>
              <p:cNvSpPr/>
              <p:nvPr/>
            </p:nvSpPr>
            <p:spPr>
              <a:xfrm>
                <a:off x="1882962" y="200771"/>
                <a:ext cx="3185173" cy="13512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6A3422F-B8E7-8F47-02B8-6319E3ED2A72}"/>
                  </a:ext>
                </a:extLst>
              </p:cNvPr>
              <p:cNvSpPr txBox="1"/>
              <p:nvPr/>
            </p:nvSpPr>
            <p:spPr>
              <a:xfrm>
                <a:off x="1882962" y="200771"/>
                <a:ext cx="3185173" cy="13512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Developers have high-privilege system access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7E07728-796B-3C40-022E-69E1737EFB21}"/>
              </a:ext>
            </a:extLst>
          </p:cNvPr>
          <p:cNvGrpSpPr/>
          <p:nvPr/>
        </p:nvGrpSpPr>
        <p:grpSpPr>
          <a:xfrm>
            <a:off x="6319185" y="2418849"/>
            <a:ext cx="4826020" cy="1351285"/>
            <a:chOff x="3682990" y="2753357"/>
            <a:chExt cx="4826020" cy="1351285"/>
          </a:xfrm>
        </p:grpSpPr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A65775A-34E8-E709-D9A9-36571CFDAF38}"/>
                </a:ext>
              </a:extLst>
            </p:cNvPr>
            <p:cNvSpPr/>
            <p:nvPr/>
          </p:nvSpPr>
          <p:spPr>
            <a:xfrm>
              <a:off x="3682990" y="2753357"/>
              <a:ext cx="1351285" cy="1351285"/>
            </a:xfrm>
            <a:prstGeom prst="ellipse">
              <a:avLst/>
            </a:prstGeom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7A57705-B61E-FC4D-C2BE-B7D69D907019}"/>
                </a:ext>
              </a:extLst>
            </p:cNvPr>
            <p:cNvSpPr/>
            <p:nvPr/>
          </p:nvSpPr>
          <p:spPr>
            <a:xfrm>
              <a:off x="3966760" y="3037127"/>
              <a:ext cx="783745" cy="783745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1514D10-DCF9-87C0-2B8B-593D404A7A98}"/>
                </a:ext>
              </a:extLst>
            </p:cNvPr>
            <p:cNvGrpSpPr/>
            <p:nvPr/>
          </p:nvGrpSpPr>
          <p:grpSpPr>
            <a:xfrm>
              <a:off x="5323837" y="2753357"/>
              <a:ext cx="3185173" cy="1351285"/>
              <a:chOff x="7263975" y="200771"/>
              <a:chExt cx="3185173" cy="1351285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AD5DFEE-0BD6-BF20-5DF5-D0E9A8EE4AE6}"/>
                  </a:ext>
                </a:extLst>
              </p:cNvPr>
              <p:cNvSpPr/>
              <p:nvPr/>
            </p:nvSpPr>
            <p:spPr>
              <a:xfrm>
                <a:off x="7263975" y="200771"/>
                <a:ext cx="3185173" cy="1351285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B23DFE65-B844-5627-79B9-7739A3A4C781}"/>
                  </a:ext>
                </a:extLst>
              </p:cNvPr>
              <p:cNvSpPr txBox="1"/>
              <p:nvPr/>
            </p:nvSpPr>
            <p:spPr>
              <a:xfrm>
                <a:off x="7263975" y="200771"/>
                <a:ext cx="3185173" cy="135128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10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400" kern="1200" dirty="0"/>
                  <a:t>IDEs contain sensitive credentials and source code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62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0A4F38-4F9C-2988-13EB-437BF7868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7"/>
            <a:ext cx="6400800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Why VS Code Is an Attacker’s Dream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E813B4C-6731-0B72-5252-A79AB0E20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4672" y="723900"/>
            <a:ext cx="105887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01CEC-E240-176C-C81E-E6FD7AB6A7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2221992"/>
            <a:ext cx="6400800" cy="3739896"/>
          </a:xfrm>
        </p:spPr>
        <p:txBody>
          <a:bodyPr>
            <a:normAutofit/>
          </a:bodyPr>
          <a:lstStyle/>
          <a:p>
            <a:r>
              <a:rPr lang="en-US" dirty="0"/>
              <a:t>Massive reach (in ~70 % of developer desktops)</a:t>
            </a:r>
          </a:p>
          <a:p>
            <a:r>
              <a:rPr lang="en-US" dirty="0"/>
              <a:t>Anyone can publish</a:t>
            </a:r>
          </a:p>
          <a:p>
            <a:r>
              <a:rPr lang="en-US" dirty="0"/>
              <a:t>Auto-updates</a:t>
            </a:r>
          </a:p>
          <a:p>
            <a:r>
              <a:rPr lang="en-US" dirty="0"/>
              <a:t>Trust signals are flimsy</a:t>
            </a:r>
          </a:p>
          <a:p>
            <a:r>
              <a:rPr lang="en-US" dirty="0"/>
              <a:t>Full IDE privileges</a:t>
            </a:r>
          </a:p>
          <a:p>
            <a:r>
              <a:rPr lang="en-US" dirty="0"/>
              <a:t>Hidden dependencies</a:t>
            </a:r>
          </a:p>
          <a:p>
            <a:r>
              <a:rPr lang="en-US" b="1" dirty="0"/>
              <a:t>Open Secret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0E8146-6E65-2E6C-0C86-547E3C925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9065" y="6145599"/>
            <a:ext cx="1058283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Cartoon of a person selling a product&#10;&#10;AI-generated content may be incorrect.">
            <a:extLst>
              <a:ext uri="{FF2B5EF4-FFF2-40B4-BE49-F238E27FC236}">
                <a16:creationId xmlns:a16="http://schemas.microsoft.com/office/drawing/2014/main" id="{05A04716-B521-C4BC-7D6C-9A85950C6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8684" y="1895353"/>
            <a:ext cx="4618190" cy="307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5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49D7415-2F11-44C2-B6AA-13A25B681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1CBFC1-0C4C-3E51-4344-B0561D78E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09637"/>
            <a:ext cx="4800600" cy="130759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VS Code Extension Anatomy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1FC409-B3C2-4F68-865C-C5333D6F2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464515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4C166-5651-F673-DABB-2E6B4AA332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089" y="2221992"/>
            <a:ext cx="4800600" cy="37398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dirty="0" err="1"/>
              <a:t>Javascript</a:t>
            </a:r>
            <a:r>
              <a:rPr lang="en-US" sz="1600" dirty="0"/>
              <a:t> Project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Packaged as .</a:t>
            </a:r>
            <a:r>
              <a:rPr lang="en-US" sz="1600" dirty="0" err="1"/>
              <a:t>vsix</a:t>
            </a:r>
            <a:r>
              <a:rPr lang="en-US" sz="1600" dirty="0"/>
              <a:t>. A glorified ZIP that VS Code unpacks into the user profile</a:t>
            </a:r>
          </a:p>
          <a:p>
            <a:pPr>
              <a:lnSpc>
                <a:spcPct val="100000"/>
              </a:lnSpc>
            </a:pPr>
            <a:r>
              <a:rPr lang="en-US" sz="1600" dirty="0"/>
              <a:t>Manifest-driven – </a:t>
            </a:r>
            <a:r>
              <a:rPr lang="en-US" sz="1600" dirty="0" err="1"/>
              <a:t>package.json</a:t>
            </a:r>
            <a:r>
              <a:rPr lang="en-US" sz="1600" dirty="0"/>
              <a:t> (name, publisher, version, scripts, dependencies, etc)</a:t>
            </a:r>
          </a:p>
          <a:p>
            <a:pPr>
              <a:lnSpc>
                <a:spcPct val="100000"/>
              </a:lnSpc>
            </a:pPr>
            <a:r>
              <a:rPr lang="en-US" sz="1600" dirty="0" err="1"/>
              <a:t>activationEvents</a:t>
            </a:r>
            <a:r>
              <a:rPr lang="en-US" sz="1600" dirty="0"/>
              <a:t> (when does the extension run?)</a:t>
            </a:r>
          </a:p>
          <a:p>
            <a:pPr lvl="1">
              <a:lnSpc>
                <a:spcPct val="100000"/>
              </a:lnSpc>
            </a:pPr>
            <a:r>
              <a:rPr lang="en-US" sz="1600" dirty="0" err="1"/>
              <a:t>onStartupFinished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 err="1"/>
              <a:t>onLanguage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*</a:t>
            </a:r>
          </a:p>
          <a:p>
            <a:pPr>
              <a:lnSpc>
                <a:spcPct val="100000"/>
              </a:lnSpc>
            </a:pPr>
            <a:r>
              <a:rPr lang="en-US" sz="1800" dirty="0"/>
              <a:t>Dependencies</a:t>
            </a:r>
          </a:p>
          <a:p>
            <a:pPr>
              <a:lnSpc>
                <a:spcPct val="100000"/>
              </a:lnSpc>
            </a:pPr>
            <a:r>
              <a:rPr lang="en-US" sz="1800" dirty="0" err="1"/>
              <a:t>extensionPack</a:t>
            </a:r>
            <a:r>
              <a:rPr lang="en-US" sz="1800" dirty="0"/>
              <a:t>, </a:t>
            </a:r>
            <a:r>
              <a:rPr lang="en-US" sz="1800" dirty="0" err="1"/>
              <a:t>extensionDependencies</a:t>
            </a:r>
            <a:endParaRPr lang="en-US" sz="18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810270D-76A7-44B3-9746-7EDF57886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46451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group of colorful dolls&#10;&#10;AI-generated content may be incorrect.">
            <a:extLst>
              <a:ext uri="{FF2B5EF4-FFF2-40B4-BE49-F238E27FC236}">
                <a16:creationId xmlns:a16="http://schemas.microsoft.com/office/drawing/2014/main" id="{8E27C4F1-DDD9-CB18-0C0D-B6B36541DF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67"/>
          <a:stretch>
            <a:fillRect/>
          </a:stretch>
        </p:blipFill>
        <p:spPr>
          <a:xfrm>
            <a:off x="6147816" y="10"/>
            <a:ext cx="604418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2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97248-708C-3636-D755-C6F2BC855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Silent Triggers: </a:t>
            </a:r>
            <a:r>
              <a:rPr lang="en-US" dirty="0" err="1"/>
              <a:t>activationEvents</a:t>
            </a:r>
            <a:r>
              <a:rPr lang="en-US" dirty="0"/>
              <a:t> &amp; Scripts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22C0E-B238-28C6-DFFE-32E3EF0095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200" dirty="0" err="1"/>
              <a:t>onStartupFinished</a:t>
            </a: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 err="1"/>
              <a:t>onLanguage</a:t>
            </a:r>
            <a:endParaRPr lang="en-US" dirty="0"/>
          </a:p>
          <a:p>
            <a:r>
              <a:rPr lang="en-US" dirty="0"/>
              <a:t>* – fires at every IDE launch</a:t>
            </a:r>
          </a:p>
          <a:p>
            <a:r>
              <a:rPr lang="en-US" dirty="0"/>
              <a:t>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DF73BF-BA9B-44EB-21C7-B8900840D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35" y="4636009"/>
            <a:ext cx="11002930" cy="3067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F6E293-E5F2-36C7-6F83-8EBB25F34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987" y="2475839"/>
            <a:ext cx="4229265" cy="151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04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27C7-1F19-366B-3DA2-2DD19D71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6157F-3AA6-15B5-802C-BEB592B36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NPM</a:t>
            </a:r>
          </a:p>
          <a:p>
            <a:r>
              <a:rPr lang="en-US" dirty="0"/>
              <a:t>GitHub</a:t>
            </a:r>
          </a:p>
          <a:p>
            <a:r>
              <a:rPr lang="en-US" dirty="0"/>
              <a:t>URL</a:t>
            </a:r>
          </a:p>
          <a:p>
            <a:r>
              <a:rPr lang="en-US" dirty="0"/>
              <a:t>Local</a:t>
            </a:r>
          </a:p>
          <a:p>
            <a:r>
              <a:rPr lang="en-US" dirty="0"/>
              <a:t>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63AF97-7E66-3ADF-E8D2-7CB3AF655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572" y="3891063"/>
            <a:ext cx="4564792" cy="21644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827B8FA-172F-F582-50B7-E0FFC6746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8502" y="914400"/>
            <a:ext cx="3896269" cy="288647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203E62C-3CB2-11BE-94DC-3C4202A56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400" y="5124437"/>
            <a:ext cx="3667637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63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41BFA31-6544-45C2-9DA0-9E1C5E0B1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9EC85-063D-A73C-08D3-F6BF1ACF1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871759"/>
            <a:ext cx="10925176" cy="1128876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Dependencies – Unicode Normalization &amp; Intellisense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C36F877-5419-44C1-A2CD-376BDDDC3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6534624-B737-680E-32AB-EFDCC306C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700" y="3067017"/>
            <a:ext cx="5085200" cy="21701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622AF9-B320-5016-C3FF-D8987BA52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3242538"/>
            <a:ext cx="5128862" cy="1770368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4B21692-652C-4371-95C5-05248EF34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7890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236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97B71-0284-FB25-ABE4-E9A14A57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/>
              <a:t>extensionPack</a:t>
            </a:r>
            <a:r>
              <a:rPr lang="en-US" cap="none" dirty="0"/>
              <a:t> &amp;</a:t>
            </a:r>
            <a:r>
              <a:rPr lang="en-US" dirty="0"/>
              <a:t> </a:t>
            </a:r>
            <a:r>
              <a:rPr lang="en-US" cap="none" dirty="0" err="1"/>
              <a:t>extensionDependencies</a:t>
            </a:r>
            <a:endParaRPr lang="en-US" cap="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6CF08-AA87-2948-FD4F-F312C89510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Easier for the users</a:t>
            </a:r>
          </a:p>
          <a:p>
            <a:r>
              <a:rPr lang="en-US" dirty="0"/>
              <a:t>Simplifies the need for installing a suite of tools</a:t>
            </a:r>
          </a:p>
          <a:p>
            <a:r>
              <a:rPr lang="en-US" dirty="0"/>
              <a:t>But what happens if we uninstall the original extension?</a:t>
            </a:r>
          </a:p>
        </p:txBody>
      </p:sp>
      <p:pic>
        <p:nvPicPr>
          <p:cNvPr id="5" name="Picture 4" descr="A cartoon of a face&#10;&#10;AI-generated content may be incorrect.">
            <a:extLst>
              <a:ext uri="{FF2B5EF4-FFF2-40B4-BE49-F238E27FC236}">
                <a16:creationId xmlns:a16="http://schemas.microsoft.com/office/drawing/2014/main" id="{86EC4202-6FE1-5556-0364-C30E3B143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7" t="-2697" r="16561"/>
          <a:stretch/>
        </p:blipFill>
        <p:spPr>
          <a:xfrm>
            <a:off x="7636213" y="2221992"/>
            <a:ext cx="3560323" cy="33944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B13EF8-C300-99FC-5258-9DAD5B41E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31" y="3919230"/>
            <a:ext cx="4361869" cy="259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3395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095F0-39EE-AAC3-B277-B28F3BBE1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/>
              <a:t>extensionPack</a:t>
            </a:r>
            <a:r>
              <a:rPr lang="en-US" cap="none" dirty="0"/>
              <a:t> &amp;</a:t>
            </a:r>
            <a:r>
              <a:rPr lang="en-US" dirty="0"/>
              <a:t> </a:t>
            </a:r>
            <a:r>
              <a:rPr lang="en-US" cap="none" dirty="0" err="1"/>
              <a:t>extensionDependencies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25B7204-EB70-5480-BDE5-583F4446E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635" y="3061642"/>
            <a:ext cx="5515745" cy="198147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2B17ED-7A53-19CB-58CE-8D3F05BC8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0978" y="2266194"/>
            <a:ext cx="3448531" cy="3572374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6360CF92-B0DF-5989-6311-EA7D9746AD3C}"/>
              </a:ext>
            </a:extLst>
          </p:cNvPr>
          <p:cNvSpPr/>
          <p:nvPr/>
        </p:nvSpPr>
        <p:spPr>
          <a:xfrm>
            <a:off x="6591719" y="3938954"/>
            <a:ext cx="1406769" cy="522514"/>
          </a:xfrm>
          <a:prstGeom prst="rightArrow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95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AA903-58C1-2B03-FCB2-BEB5CAE56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Publishing Safeguards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138EB-6547-DDD5-3FC0-EE75867C5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Malware scanning</a:t>
            </a:r>
          </a:p>
          <a:p>
            <a:r>
              <a:rPr lang="en-US" dirty="0"/>
              <a:t>Dynamic detection</a:t>
            </a:r>
          </a:p>
          <a:p>
            <a:r>
              <a:rPr lang="en-US" dirty="0"/>
              <a:t>Unusual usage monitoring</a:t>
            </a:r>
          </a:p>
          <a:p>
            <a:r>
              <a:rPr lang="en-US" dirty="0"/>
              <a:t>Name squatting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149FA-E0B0-65B0-5272-B656499A3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58" y="4874516"/>
            <a:ext cx="7997647" cy="3913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1C87B0-34CA-498D-7878-D42D5C92C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5203" y="642594"/>
            <a:ext cx="2646697" cy="55728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1F2CF4-4FCD-AA93-D959-ACE2C2CDD89F}"/>
              </a:ext>
            </a:extLst>
          </p:cNvPr>
          <p:cNvSpPr txBox="1"/>
          <p:nvPr/>
        </p:nvSpPr>
        <p:spPr>
          <a:xfrm>
            <a:off x="700635" y="6215405"/>
            <a:ext cx="7348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https://code.visualstudio.com/docs/configure/extensions/extension-runtime-security</a:t>
            </a:r>
          </a:p>
        </p:txBody>
      </p:sp>
    </p:spTree>
    <p:extLst>
      <p:ext uri="{BB962C8B-B14F-4D97-AF65-F5344CB8AC3E}">
        <p14:creationId xmlns:p14="http://schemas.microsoft.com/office/powerpoint/2010/main" val="3128872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6BC3D-99FA-4922-6426-2305E2FF0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DDE9-555F-F1CB-4580-043E52F1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Publishing Safeguards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E00FB-3FDC-5568-1EF5-8A1D7122F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Malware scanning</a:t>
            </a:r>
          </a:p>
          <a:p>
            <a:r>
              <a:rPr lang="en-US" b="1" dirty="0"/>
              <a:t>Dynamic detection</a:t>
            </a:r>
          </a:p>
          <a:p>
            <a:r>
              <a:rPr lang="en-US" dirty="0"/>
              <a:t>Unusual usage monitoring</a:t>
            </a:r>
          </a:p>
          <a:p>
            <a:r>
              <a:rPr lang="en-US" dirty="0"/>
              <a:t>Name squatting</a:t>
            </a:r>
          </a:p>
          <a:p>
            <a:r>
              <a:rPr lang="en-US" dirty="0"/>
              <a:t>…</a:t>
            </a:r>
          </a:p>
        </p:txBody>
      </p:sp>
      <p:pic>
        <p:nvPicPr>
          <p:cNvPr id="5" name="Picture 4" descr="A dog and a dog&#10;&#10;AI-generated content may be incorrect.">
            <a:extLst>
              <a:ext uri="{FF2B5EF4-FFF2-40B4-BE49-F238E27FC236}">
                <a16:creationId xmlns:a16="http://schemas.microsoft.com/office/drawing/2014/main" id="{4510CBD2-C4EE-B9A4-0DC4-055DA4D3F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08"/>
          <a:stretch/>
        </p:blipFill>
        <p:spPr>
          <a:xfrm>
            <a:off x="5424165" y="1871821"/>
            <a:ext cx="6191250" cy="397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68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7215483-AD0C-4E00-BF87-04C4DA6AC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829522-A332-E133-B764-38730C71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902669"/>
            <a:ext cx="10848975" cy="7433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Publishing Safeguards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F9F470-C7B7-4B96-90CD-6D53EA020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658A28-C533-7A03-E973-BFEA55DCEE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8561" b="-3"/>
          <a:stretch>
            <a:fillRect/>
          </a:stretch>
        </p:blipFill>
        <p:spPr>
          <a:xfrm>
            <a:off x="-2" y="2657893"/>
            <a:ext cx="6107959" cy="4200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06F2A4-3DF8-6210-864A-28BC481279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259" b="-1"/>
          <a:stretch>
            <a:fillRect/>
          </a:stretch>
        </p:blipFill>
        <p:spPr>
          <a:xfrm>
            <a:off x="6107958" y="2657893"/>
            <a:ext cx="6084042" cy="42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444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38111-4F5D-E60D-6939-C06180300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Publishing Safeguards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A1E182-3BB1-7A3C-20A2-D3DB478E21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3850" y="1865901"/>
            <a:ext cx="2905949" cy="37401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72E041-164C-DCEE-C659-463C130F6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61" y="1865901"/>
            <a:ext cx="2924583" cy="38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13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9E05F-F32E-893F-3229-E309EB6CA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1D05B-4336-1D36-F96F-8B305026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Publishing Safeguards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C880C3-4E87-5CFB-FCF7-DE1F9355B4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3850" y="1865901"/>
            <a:ext cx="2905949" cy="374015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650874-8E9C-458E-AF89-351AF8C0AA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61" y="1865901"/>
            <a:ext cx="2924583" cy="382958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0C7307-1A1B-BE18-3560-7EFF507E421F}"/>
              </a:ext>
            </a:extLst>
          </p:cNvPr>
          <p:cNvSpPr/>
          <p:nvPr/>
        </p:nvSpPr>
        <p:spPr>
          <a:xfrm>
            <a:off x="2739846" y="4125308"/>
            <a:ext cx="2995699" cy="1118681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B0D6F3-F001-1EA0-723B-F4A4448AEC89}"/>
              </a:ext>
            </a:extLst>
          </p:cNvPr>
          <p:cNvSpPr/>
          <p:nvPr/>
        </p:nvSpPr>
        <p:spPr>
          <a:xfrm>
            <a:off x="6843850" y="4125308"/>
            <a:ext cx="2995699" cy="1118681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76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A2CB6F-A0E4-1ECD-FF39-8B6FD329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Malicious Extensions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61A124-3E35-F08E-50B4-CFCABD222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Proof of Concepts – How easy could it be?</a:t>
            </a:r>
          </a:p>
        </p:txBody>
      </p:sp>
    </p:spTree>
    <p:extLst>
      <p:ext uri="{BB962C8B-B14F-4D97-AF65-F5344CB8AC3E}">
        <p14:creationId xmlns:p14="http://schemas.microsoft.com/office/powerpoint/2010/main" val="844845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4ABF6B1-3A9A-4CEE-889E-0D96AB03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04231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438AA3-3647-E7C8-9A4E-3CB87A089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453" y="919186"/>
            <a:ext cx="10744394" cy="71836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Malicious Extensions</a:t>
            </a:r>
            <a:br>
              <a:rPr lang="en-US" dirty="0"/>
            </a:br>
            <a:r>
              <a:rPr lang="en-US" dirty="0"/>
              <a:t> – POC 1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0AA8030-FA65-4B8E-8530-372EEE851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6383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4DB5039-3322-0D57-49C6-8BCC52F98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31" y="2179760"/>
            <a:ext cx="3904381" cy="46205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463D55-A0C7-B099-8A40-3AFF289EC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4825" y="3487214"/>
            <a:ext cx="4863147" cy="33312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82E2B0-36CD-A9EB-E6E2-AFD47FB05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938" y="191923"/>
            <a:ext cx="5040923" cy="32557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9F3C39-6B9F-1218-73C2-45C80A1D6C80}"/>
              </a:ext>
            </a:extLst>
          </p:cNvPr>
          <p:cNvSpPr txBox="1"/>
          <p:nvPr/>
        </p:nvSpPr>
        <p:spPr>
          <a:xfrm>
            <a:off x="4533089" y="2791851"/>
            <a:ext cx="1848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Username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homeDir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workingDir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platform</a:t>
            </a:r>
          </a:p>
        </p:txBody>
      </p:sp>
    </p:spTree>
    <p:extLst>
      <p:ext uri="{BB962C8B-B14F-4D97-AF65-F5344CB8AC3E}">
        <p14:creationId xmlns:p14="http://schemas.microsoft.com/office/powerpoint/2010/main" val="3831203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05138E-CC75-B937-B9C5-F11A289D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99024"/>
            <a:ext cx="3076032" cy="391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Malicious Extensions</a:t>
            </a:r>
            <a:br>
              <a:rPr lang="en-US" dirty="0"/>
            </a:br>
            <a:r>
              <a:rPr lang="en-US" dirty="0"/>
              <a:t>- POC 1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3716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BDC809A-40DD-028D-0E0A-B083DF7E7C5F}"/>
              </a:ext>
            </a:extLst>
          </p:cNvPr>
          <p:cNvGrpSpPr/>
          <p:nvPr/>
        </p:nvGrpSpPr>
        <p:grpSpPr>
          <a:xfrm>
            <a:off x="346549" y="1248406"/>
            <a:ext cx="11732366" cy="4964302"/>
            <a:chOff x="346549" y="1248406"/>
            <a:chExt cx="11732366" cy="496430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1646768-C1E7-8766-C6BF-A3BDCE1D1AC7}"/>
                </a:ext>
              </a:extLst>
            </p:cNvPr>
            <p:cNvGrpSpPr/>
            <p:nvPr/>
          </p:nvGrpSpPr>
          <p:grpSpPr>
            <a:xfrm>
              <a:off x="346549" y="1248406"/>
              <a:ext cx="11732366" cy="4964302"/>
              <a:chOff x="346549" y="1248406"/>
              <a:chExt cx="11732366" cy="4964302"/>
            </a:xfrm>
          </p:grpSpPr>
          <p:pic>
            <p:nvPicPr>
              <p:cNvPr id="9" name="Picture 8" descr="A screen shot of a computer program&#10;&#10;AI-generated content may be incorrect.">
                <a:extLst>
                  <a:ext uri="{FF2B5EF4-FFF2-40B4-BE49-F238E27FC236}">
                    <a16:creationId xmlns:a16="http://schemas.microsoft.com/office/drawing/2014/main" id="{CD37A8D1-9461-36B1-9A06-B003C9B67B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1332" y="1248406"/>
                <a:ext cx="5857583" cy="4964302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4CD5F21-E281-CA74-9828-6A317892AB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6549" y="3005110"/>
                <a:ext cx="4887035" cy="1459575"/>
              </a:xfrm>
              <a:prstGeom prst="rect">
                <a:avLst/>
              </a:prstGeom>
            </p:spPr>
          </p:pic>
          <p:sp>
            <p:nvSpPr>
              <p:cNvPr id="15" name="Arrow: Right 14">
                <a:extLst>
                  <a:ext uri="{FF2B5EF4-FFF2-40B4-BE49-F238E27FC236}">
                    <a16:creationId xmlns:a16="http://schemas.microsoft.com/office/drawing/2014/main" id="{7E98B261-FF23-2EAB-823B-17D941F09892}"/>
                  </a:ext>
                </a:extLst>
              </p:cNvPr>
              <p:cNvSpPr/>
              <p:nvPr/>
            </p:nvSpPr>
            <p:spPr>
              <a:xfrm>
                <a:off x="5390838" y="3559737"/>
                <a:ext cx="673239" cy="341639"/>
              </a:xfrm>
              <a:prstGeom prst="rightArrow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38E18E0-61EA-B553-A52D-2FD26343A69B}"/>
                </a:ext>
              </a:extLst>
            </p:cNvPr>
            <p:cNvSpPr txBox="1"/>
            <p:nvPr/>
          </p:nvSpPr>
          <p:spPr>
            <a:xfrm>
              <a:off x="2044807" y="4444639"/>
              <a:ext cx="14905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(Up to v1.23)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7671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FE3BB-411E-ED30-635E-698DA5331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Malicious Extensions – POC 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CBAF81-B3CE-77F7-BABB-A77B92F01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4757" y="2080270"/>
            <a:ext cx="3620005" cy="35437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98D348-ED04-EDE5-79B0-59F22A9C6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35" y="2061218"/>
            <a:ext cx="6525536" cy="3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5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F4E6E-59B7-7F3C-2E23-EDA89F76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Malicious Extensions – POC 2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F16A0F2-18C6-D422-9185-93A604FFA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71" y="1899137"/>
            <a:ext cx="5546481" cy="3803301"/>
          </a:xfrm>
          <a:prstGeom prst="rect">
            <a:avLst/>
          </a:prstGeom>
        </p:spPr>
      </p:pic>
      <p:pic>
        <p:nvPicPr>
          <p:cNvPr id="7" name="Picture 6" descr="A computer screen shot of a computer code&#10;&#10;AI-generated content may be incorrect.">
            <a:extLst>
              <a:ext uri="{FF2B5EF4-FFF2-40B4-BE49-F238E27FC236}">
                <a16:creationId xmlns:a16="http://schemas.microsoft.com/office/drawing/2014/main" id="{17307B78-5DB0-688B-9722-B309B7C4A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231" y="1899137"/>
            <a:ext cx="5128798" cy="3706816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D7EA12C1-1EC5-C641-FE78-6988DCA5D970}"/>
              </a:ext>
            </a:extLst>
          </p:cNvPr>
          <p:cNvSpPr/>
          <p:nvPr/>
        </p:nvSpPr>
        <p:spPr>
          <a:xfrm>
            <a:off x="5928527" y="3752545"/>
            <a:ext cx="753627" cy="367279"/>
          </a:xfrm>
          <a:prstGeom prst="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920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938959-40E2-C66A-D32D-09EDBFF7D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4933" y="1398577"/>
            <a:ext cx="4281066" cy="535755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EA58F8-3842-0BB7-ED8E-03AB14455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65" y="195683"/>
            <a:ext cx="11603069" cy="1114581"/>
          </a:xfrm>
          <a:prstGeom prst="rect">
            <a:avLst/>
          </a:prstGeom>
        </p:spPr>
      </p:pic>
      <p:cxnSp>
        <p:nvCxnSpPr>
          <p:cNvPr id="10" name="Connector: Elbow 9">
            <a:extLst>
              <a:ext uri="{FF2B5EF4-FFF2-40B4-BE49-F238E27FC236}">
                <a16:creationId xmlns:a16="http://schemas.microsoft.com/office/drawing/2014/main" id="{CC091B7E-A150-19FA-643F-6C7F0CBA1586}"/>
              </a:ext>
            </a:extLst>
          </p:cNvPr>
          <p:cNvCxnSpPr>
            <a:cxnSpLocks/>
            <a:endCxn id="5" idx="1"/>
          </p:cNvCxnSpPr>
          <p:nvPr/>
        </p:nvCxnSpPr>
        <p:spPr>
          <a:xfrm rot="16200000" flipH="1">
            <a:off x="-121021" y="2141401"/>
            <a:ext cx="2767092" cy="1104816"/>
          </a:xfrm>
          <a:prstGeom prst="bentConnector2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>
            <a:extLst>
              <a:ext uri="{FF2B5EF4-FFF2-40B4-BE49-F238E27FC236}">
                <a16:creationId xmlns:a16="http://schemas.microsoft.com/office/drawing/2014/main" id="{871F16CB-9C26-1FA8-F293-9EDD8EAAC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4149" y="1632030"/>
            <a:ext cx="4353385" cy="71836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dirty="0"/>
              <a:t>Malicious Extensions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Poc</a:t>
            </a:r>
            <a:r>
              <a:rPr lang="en-US" dirty="0"/>
              <a:t> 3</a:t>
            </a:r>
          </a:p>
        </p:txBody>
      </p:sp>
      <p:pic>
        <p:nvPicPr>
          <p:cNvPr id="18" name="Picture 17" descr="A screen shot of a computer program&#10;&#10;AI-generated content may be incorrect.">
            <a:extLst>
              <a:ext uri="{FF2B5EF4-FFF2-40B4-BE49-F238E27FC236}">
                <a16:creationId xmlns:a16="http://schemas.microsoft.com/office/drawing/2014/main" id="{C6CACAE8-EF18-A03E-A11D-9BDE0301D3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16" y="3537342"/>
            <a:ext cx="4161104" cy="3103296"/>
          </a:xfrm>
          <a:prstGeom prst="rect">
            <a:avLst/>
          </a:prstGeom>
        </p:spPr>
      </p:pic>
      <p:sp>
        <p:nvSpPr>
          <p:cNvPr id="19" name="Arrow: Right 18">
            <a:extLst>
              <a:ext uri="{FF2B5EF4-FFF2-40B4-BE49-F238E27FC236}">
                <a16:creationId xmlns:a16="http://schemas.microsoft.com/office/drawing/2014/main" id="{562747CE-5B2B-C9AC-4CA3-FE5228AE5A3E}"/>
              </a:ext>
            </a:extLst>
          </p:cNvPr>
          <p:cNvSpPr/>
          <p:nvPr/>
        </p:nvSpPr>
        <p:spPr>
          <a:xfrm>
            <a:off x="6275290" y="4884038"/>
            <a:ext cx="746234" cy="409903"/>
          </a:xfrm>
          <a:prstGeom prst="rightArrow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CD54D4-DE66-965F-02F4-83E05BDCA9C1}"/>
              </a:ext>
            </a:extLst>
          </p:cNvPr>
          <p:cNvSpPr txBox="1"/>
          <p:nvPr/>
        </p:nvSpPr>
        <p:spPr>
          <a:xfrm>
            <a:off x="366783" y="5109275"/>
            <a:ext cx="149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(From v1.24)</a:t>
            </a:r>
          </a:p>
        </p:txBody>
      </p:sp>
    </p:spTree>
    <p:extLst>
      <p:ext uri="{BB962C8B-B14F-4D97-AF65-F5344CB8AC3E}">
        <p14:creationId xmlns:p14="http://schemas.microsoft.com/office/powerpoint/2010/main" val="4225117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0E0FF-545D-56BB-C643-6ED96D03D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Busted! But, not by Microsoft?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5664410-BDFD-DF54-A2D3-4F93D35B0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889306"/>
            <a:ext cx="4244708" cy="2171888"/>
          </a:xfrm>
          <a:prstGeom prst="rect">
            <a:avLst/>
          </a:prstGeom>
        </p:spPr>
      </p:pic>
      <p:pic>
        <p:nvPicPr>
          <p:cNvPr id="7" name="Picture 6" descr="A close up of a text&#10;&#10;AI-generated content may be incorrect.">
            <a:extLst>
              <a:ext uri="{FF2B5EF4-FFF2-40B4-BE49-F238E27FC236}">
                <a16:creationId xmlns:a16="http://schemas.microsoft.com/office/drawing/2014/main" id="{8319C75A-F111-3134-1305-71F301D7B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02" y="4358122"/>
            <a:ext cx="10759440" cy="2377440"/>
          </a:xfrm>
          <a:prstGeom prst="rect">
            <a:avLst/>
          </a:prstGeom>
        </p:spPr>
      </p:pic>
      <p:pic>
        <p:nvPicPr>
          <p:cNvPr id="9" name="Picture 8" descr="Cartoon characters holding batons&#10;&#10;AI-generated content may be incorrect.">
            <a:extLst>
              <a:ext uri="{FF2B5EF4-FFF2-40B4-BE49-F238E27FC236}">
                <a16:creationId xmlns:a16="http://schemas.microsoft.com/office/drawing/2014/main" id="{E98FB3E4-B1B7-5223-B240-E35ACCB5E7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931" y="1842044"/>
            <a:ext cx="4918067" cy="276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68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F0B5E-A4FD-CFDA-543B-518A7A25B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Weeks later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7C3CDE-D2B7-CEFC-D830-1B4A7FCAE4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9177"/>
            <a:ext cx="12192000" cy="422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215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C1675-8560-32CF-EEEE-552237D04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8D68A-A970-EDA4-1E7B-7692A8822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Weeks later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6EFA91-B91A-4EBF-358B-1508A0F56A0C}"/>
              </a:ext>
            </a:extLst>
          </p:cNvPr>
          <p:cNvSpPr txBox="1"/>
          <p:nvPr/>
        </p:nvSpPr>
        <p:spPr>
          <a:xfrm>
            <a:off x="700634" y="1954617"/>
            <a:ext cx="39818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925 Installs</a:t>
            </a:r>
          </a:p>
          <a:p>
            <a:r>
              <a:rPr lang="en-US" dirty="0"/>
              <a:t>300 Unique Ips</a:t>
            </a:r>
          </a:p>
          <a:p>
            <a:r>
              <a:rPr lang="en-US" dirty="0"/>
              <a:t>A couple of interesting projects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ED344E-9995-3C2C-1172-BE5277637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35" y="3179757"/>
            <a:ext cx="5505924" cy="27638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7458F7-943F-49E4-E9B2-E689D8623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684" y="1568196"/>
            <a:ext cx="506194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86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5A8B9ED-4476-44C5-9209-0146C28B53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7B90F1-5BE9-4F64-FBE5-C83C5E926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02761"/>
            <a:ext cx="3375790" cy="391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But how prevalent is it?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25D32A2-9FC1-4397-9A7C-9D84021CB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5800" y="753214"/>
            <a:ext cx="13716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AD8D4612-CF02-6259-2161-44A45AC125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534" y="2604393"/>
            <a:ext cx="3487533" cy="1490920"/>
          </a:xfrm>
          <a:prstGeom prst="rect">
            <a:avLst/>
          </a:prstGeom>
        </p:spPr>
      </p:pic>
      <p:pic>
        <p:nvPicPr>
          <p:cNvPr id="9" name="Picture 8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1A06EFD5-36C4-3C28-CD7D-A39C7BC55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169" y="741488"/>
            <a:ext cx="2210740" cy="2490975"/>
          </a:xfrm>
          <a:prstGeom prst="rect">
            <a:avLst/>
          </a:prstGeom>
        </p:spPr>
      </p:pic>
      <p:pic>
        <p:nvPicPr>
          <p:cNvPr id="11" name="Picture 10" descr="A black and white screen with white text&#10;&#10;AI-generated content may be incorrect.">
            <a:extLst>
              <a:ext uri="{FF2B5EF4-FFF2-40B4-BE49-F238E27FC236}">
                <a16:creationId xmlns:a16="http://schemas.microsoft.com/office/drawing/2014/main" id="{220E8B03-283E-5E99-05D5-ED151D2CC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280" y="4863837"/>
            <a:ext cx="3487533" cy="1072416"/>
          </a:xfrm>
          <a:prstGeom prst="rect">
            <a:avLst/>
          </a:prstGeom>
        </p:spPr>
      </p:pic>
      <p:pic>
        <p:nvPicPr>
          <p:cNvPr id="5" name="Picture 4" descr="A screenshot of a video chat&#10;&#10;AI-generated content may be incorrect.">
            <a:extLst>
              <a:ext uri="{FF2B5EF4-FFF2-40B4-BE49-F238E27FC236}">
                <a16:creationId xmlns:a16="http://schemas.microsoft.com/office/drawing/2014/main" id="{44655E94-D569-8EC8-7030-0328F16B5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460" y="3927468"/>
            <a:ext cx="3382158" cy="221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33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23BCCD-E0C2-9BE1-15B9-52D016875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32E8433-ADE9-5CEC-47B7-539D9FBFB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2E871F-43A3-9575-1E4B-60011A25C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079FE5D-7244-CF13-6D7E-24D5CC2EB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01F268-E609-3D60-B98D-0D34B2C2C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902761"/>
            <a:ext cx="8360923" cy="391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But how prevalent is it?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2526ED0-4651-C842-3A31-3CF601AAE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5800" y="753214"/>
            <a:ext cx="13716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360F78AB-48BD-E7DE-5241-3ED274DC9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8788"/>
            <a:ext cx="12164288" cy="391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38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19B0EC-947A-80D6-D5AE-B243F9D5A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D25C8D-F335-1BF4-38C5-0D90437A2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F48299-F84F-9E87-1B78-07D544EB21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1856305-F227-0A07-A4F8-523293124D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95BE32-89D1-45A4-AAD9-6C1AFADBB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902761"/>
            <a:ext cx="8360923" cy="391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But how prevalent is it?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1A00590-8ADC-B60D-8EDA-C8E133B1B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85800" y="753214"/>
            <a:ext cx="13716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FE1F7DB-7910-A9A6-8417-740DD9DD0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808376"/>
            <a:ext cx="12021813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374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4AA3B4-D186-2DD4-F2B4-A7248F531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99024"/>
            <a:ext cx="3076032" cy="391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100" dirty="0"/>
              <a:t>How Do Other Marketplaces Fare?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3716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cartoon of a person tied to a person's body&#10;&#10;AI-generated content may be incorrect.">
            <a:extLst>
              <a:ext uri="{FF2B5EF4-FFF2-40B4-BE49-F238E27FC236}">
                <a16:creationId xmlns:a16="http://schemas.microsoft.com/office/drawing/2014/main" id="{2747B1E1-1C82-5863-1791-4F6FE078E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679" y="233901"/>
            <a:ext cx="3243025" cy="639019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E5F003-801B-A603-3BD5-DCBD86185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2786196"/>
            <a:ext cx="10691265" cy="3739896"/>
          </a:xfrm>
        </p:spPr>
        <p:txBody>
          <a:bodyPr/>
          <a:lstStyle/>
          <a:p>
            <a:r>
              <a:rPr lang="en-US" dirty="0"/>
              <a:t>Visual Studio suffers from many of the same issues</a:t>
            </a:r>
          </a:p>
          <a:p>
            <a:r>
              <a:rPr lang="en-US" dirty="0"/>
              <a:t>IntelliJ (</a:t>
            </a:r>
            <a:r>
              <a:rPr lang="en-US" dirty="0" err="1"/>
              <a:t>Jetbrains</a:t>
            </a:r>
            <a:r>
              <a:rPr lang="en-US" dirty="0"/>
              <a:t> in general) is safe(r) from these</a:t>
            </a:r>
          </a:p>
          <a:p>
            <a:pPr marL="0" indent="0">
              <a:buNone/>
            </a:pPr>
            <a:r>
              <a:rPr lang="en-US" dirty="0"/>
              <a:t>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196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4F9B95-9045-48D2-B9F3-2927E98F54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85AA86F-6A4D-4BCB-A045-D992CDC29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BC5C72-473A-A524-5EEC-46D27F4D3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899024"/>
            <a:ext cx="3076032" cy="39149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500"/>
              <a:t>What’s the official recommendation?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E2E603F-4A95-4FE8-BB06-211DFD75D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0100" y="723900"/>
            <a:ext cx="13716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22CD51-7F80-C368-4586-A8C8567302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0523" y="436646"/>
            <a:ext cx="7342093" cy="53230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B6B3BE-C041-BE1B-5133-C48E761B9A3D}"/>
              </a:ext>
            </a:extLst>
          </p:cNvPr>
          <p:cNvSpPr txBox="1"/>
          <p:nvPr/>
        </p:nvSpPr>
        <p:spPr>
          <a:xfrm>
            <a:off x="685800" y="6379779"/>
            <a:ext cx="10072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https://code.visualstudio.com/docs/configure/extensions/extension-runtime-security</a:t>
            </a:r>
          </a:p>
        </p:txBody>
      </p:sp>
      <p:pic>
        <p:nvPicPr>
          <p:cNvPr id="8" name="Picture 7" descr="A screenshot of a review&#10;&#10;AI-generated content may be incorrect.">
            <a:extLst>
              <a:ext uri="{FF2B5EF4-FFF2-40B4-BE49-F238E27FC236}">
                <a16:creationId xmlns:a16="http://schemas.microsoft.com/office/drawing/2014/main" id="{EBFA8664-9EBF-9767-B23D-05456C2029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197503"/>
            <a:ext cx="3404037" cy="410158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6B426E-F7B1-7137-7CB6-ECBAEC384B85}"/>
              </a:ext>
            </a:extLst>
          </p:cNvPr>
          <p:cNvSpPr/>
          <p:nvPr/>
        </p:nvSpPr>
        <p:spPr>
          <a:xfrm>
            <a:off x="4571021" y="1548573"/>
            <a:ext cx="4503906" cy="340468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07C564-C9FB-0469-B034-60E3B0BA3101}"/>
              </a:ext>
            </a:extLst>
          </p:cNvPr>
          <p:cNvSpPr/>
          <p:nvPr/>
        </p:nvSpPr>
        <p:spPr>
          <a:xfrm>
            <a:off x="4571021" y="1921933"/>
            <a:ext cx="7023370" cy="47294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B554DA-76FC-7300-7653-E10BD190657D}"/>
              </a:ext>
            </a:extLst>
          </p:cNvPr>
          <p:cNvSpPr/>
          <p:nvPr/>
        </p:nvSpPr>
        <p:spPr>
          <a:xfrm>
            <a:off x="4571021" y="2498449"/>
            <a:ext cx="7023370" cy="472946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B59796-904A-BF7C-1AFC-A73EA613D57D}"/>
              </a:ext>
            </a:extLst>
          </p:cNvPr>
          <p:cNvSpPr/>
          <p:nvPr/>
        </p:nvSpPr>
        <p:spPr>
          <a:xfrm>
            <a:off x="4571021" y="3048785"/>
            <a:ext cx="7023370" cy="970268"/>
          </a:xfrm>
          <a:prstGeom prst="rect">
            <a:avLst/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55EBD-D744-E333-B42A-D0368B77C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523D7-F178-63EB-41B4-A17DA00CA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959344"/>
            <a:ext cx="10691265" cy="3739896"/>
          </a:xfrm>
        </p:spPr>
        <p:txBody>
          <a:bodyPr/>
          <a:lstStyle/>
          <a:p>
            <a:r>
              <a:rPr lang="en-US" dirty="0"/>
              <a:t>Honestly? Exercising common-sense may not be enough anymore</a:t>
            </a:r>
          </a:p>
          <a:p>
            <a:r>
              <a:rPr lang="en-US" dirty="0"/>
              <a:t>Too many ways to trick developers</a:t>
            </a:r>
          </a:p>
          <a:p>
            <a:r>
              <a:rPr lang="en-US" dirty="0"/>
              <a:t>Best solution? Extensions Allowlist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132C09-AA2E-7A54-2030-433E32294BE5}"/>
              </a:ext>
            </a:extLst>
          </p:cNvPr>
          <p:cNvSpPr txBox="1"/>
          <p:nvPr/>
        </p:nvSpPr>
        <p:spPr>
          <a:xfrm>
            <a:off x="9357887" y="5188172"/>
            <a:ext cx="1273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“Why…?”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6A2EEE-9C72-A5B5-A5D0-F89393A18116}"/>
              </a:ext>
            </a:extLst>
          </p:cNvPr>
          <p:cNvSpPr txBox="1"/>
          <p:nvPr/>
        </p:nvSpPr>
        <p:spPr>
          <a:xfrm>
            <a:off x="4713697" y="4412612"/>
            <a:ext cx="6957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“This policy would cause a fucking revolt amongst our developers”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E57220-4888-17ED-97EF-C21EDBC33BA3}"/>
              </a:ext>
            </a:extLst>
          </p:cNvPr>
          <p:cNvSpPr txBox="1"/>
          <p:nvPr/>
        </p:nvSpPr>
        <p:spPr>
          <a:xfrm>
            <a:off x="311287" y="5049673"/>
            <a:ext cx="7928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“If we started to interfere with developers' text editor settings we'd be hiring new developers on a cycle every three months...”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EDACE7-E425-2441-0450-C6B3EB9EDA54}"/>
              </a:ext>
            </a:extLst>
          </p:cNvPr>
          <p:cNvSpPr txBox="1"/>
          <p:nvPr/>
        </p:nvSpPr>
        <p:spPr>
          <a:xfrm>
            <a:off x="909414" y="3763045"/>
            <a:ext cx="6152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“As a developer, there is already enough BS in the way of getting work done.”</a:t>
            </a:r>
          </a:p>
        </p:txBody>
      </p:sp>
    </p:spTree>
    <p:extLst>
      <p:ext uri="{BB962C8B-B14F-4D97-AF65-F5344CB8AC3E}">
        <p14:creationId xmlns:p14="http://schemas.microsoft.com/office/powerpoint/2010/main" val="350339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12A17-A72B-A26C-7913-2D4ECB62D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61B2F-A9FC-0917-E4A3-220FFE328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Should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A290C-D3D8-48ED-8351-31385164C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635" y="1959344"/>
            <a:ext cx="10691265" cy="3739896"/>
          </a:xfrm>
        </p:spPr>
        <p:txBody>
          <a:bodyPr/>
          <a:lstStyle/>
          <a:p>
            <a:r>
              <a:rPr lang="en-US" dirty="0"/>
              <a:t>Honestly? Exercising common-sense may not be enough anymore</a:t>
            </a:r>
          </a:p>
          <a:p>
            <a:r>
              <a:rPr lang="en-US" dirty="0"/>
              <a:t>Too many ways to trick developers</a:t>
            </a:r>
          </a:p>
          <a:p>
            <a:r>
              <a:rPr lang="en-US" dirty="0"/>
              <a:t>Best solution? Extensions Allowlist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EFB3-AD34-7492-E38A-A48731791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629" y="3587575"/>
            <a:ext cx="7934741" cy="233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890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763A7-0CE6-7F64-251C-3D035AC5E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C3E1A-9162-2726-8FDE-F603486118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871759"/>
            <a:ext cx="7467600" cy="3913784"/>
          </a:xfrm>
        </p:spPr>
        <p:txBody>
          <a:bodyPr>
            <a:normAutofit/>
          </a:bodyPr>
          <a:lstStyle/>
          <a:p>
            <a:r>
              <a:rPr lang="en-US" sz="6600" dirty="0"/>
              <a:t>Plugins Gone Rogue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FBCA6-023D-2C5B-1D60-176280E27C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700" y="2540086"/>
            <a:ext cx="7419975" cy="1005657"/>
          </a:xfrm>
        </p:spPr>
        <p:txBody>
          <a:bodyPr>
            <a:normAutofit/>
          </a:bodyPr>
          <a:lstStyle/>
          <a:p>
            <a:r>
              <a:rPr lang="en-US" sz="2400" dirty="0"/>
              <a:t>Attacking Developer Environments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D59E25-396B-74C0-7F55-5C967ED46B61}"/>
              </a:ext>
            </a:extLst>
          </p:cNvPr>
          <p:cNvSpPr txBox="1"/>
          <p:nvPr/>
        </p:nvSpPr>
        <p:spPr>
          <a:xfrm>
            <a:off x="-51881" y="6134100"/>
            <a:ext cx="385665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Raphael Silva</a:t>
            </a:r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Security Researcher @ Checkmarx</a:t>
            </a:r>
          </a:p>
        </p:txBody>
      </p:sp>
      <p:pic>
        <p:nvPicPr>
          <p:cNvPr id="7" name="Picture 6" descr="A skull with goggles and text&#10;&#10;AI-generated content may be incorrect.">
            <a:extLst>
              <a:ext uri="{FF2B5EF4-FFF2-40B4-BE49-F238E27FC236}">
                <a16:creationId xmlns:a16="http://schemas.microsoft.com/office/drawing/2014/main" id="{D3011F30-4BBD-6083-24D1-2AA607486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9" t="22235" r="9940" b="27113"/>
          <a:stretch>
            <a:fillRect/>
          </a:stretch>
        </p:blipFill>
        <p:spPr>
          <a:xfrm>
            <a:off x="6096000" y="3171229"/>
            <a:ext cx="5338359" cy="322862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7B1B3FB-DBF2-DA27-8B18-01296506F2DB}"/>
              </a:ext>
            </a:extLst>
          </p:cNvPr>
          <p:cNvGrpSpPr/>
          <p:nvPr/>
        </p:nvGrpSpPr>
        <p:grpSpPr>
          <a:xfrm>
            <a:off x="984354" y="4212154"/>
            <a:ext cx="1365351" cy="1500376"/>
            <a:chOff x="2531034" y="4111201"/>
            <a:chExt cx="2101477" cy="2427237"/>
          </a:xfrm>
        </p:grpSpPr>
        <p:pic>
          <p:nvPicPr>
            <p:cNvPr id="6" name="Picture 5" descr="A black and white x&#10;&#10;Description automatically generated">
              <a:extLst>
                <a:ext uri="{FF2B5EF4-FFF2-40B4-BE49-F238E27FC236}">
                  <a16:creationId xmlns:a16="http://schemas.microsoft.com/office/drawing/2014/main" id="{48B2AF9F-8397-4988-A94D-D43565C36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1034" y="4111201"/>
              <a:ext cx="2101477" cy="210147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7954E8-3FAB-12EF-A6CA-945C9103A708}"/>
                </a:ext>
              </a:extLst>
            </p:cNvPr>
            <p:cNvSpPr txBox="1"/>
            <p:nvPr/>
          </p:nvSpPr>
          <p:spPr>
            <a:xfrm>
              <a:off x="2662922" y="5940950"/>
              <a:ext cx="1887038" cy="5974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@0x_rcss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E7E4C44-AAF5-74E5-2F77-8D98AA8F0FA8}"/>
              </a:ext>
            </a:extLst>
          </p:cNvPr>
          <p:cNvGrpSpPr/>
          <p:nvPr/>
        </p:nvGrpSpPr>
        <p:grpSpPr>
          <a:xfrm>
            <a:off x="3074880" y="4278936"/>
            <a:ext cx="1536027" cy="1433594"/>
            <a:chOff x="9095217" y="4398644"/>
            <a:chExt cx="2364173" cy="231920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C759F8-926C-FCCB-70E4-CAE167BE0AF0}"/>
                </a:ext>
              </a:extLst>
            </p:cNvPr>
            <p:cNvSpPr txBox="1"/>
            <p:nvPr/>
          </p:nvSpPr>
          <p:spPr>
            <a:xfrm>
              <a:off x="9095217" y="6120356"/>
              <a:ext cx="2364173" cy="5974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raphaelcssilva</a:t>
              </a:r>
            </a:p>
          </p:txBody>
        </p:sp>
        <p:pic>
          <p:nvPicPr>
            <p:cNvPr id="13" name="Picture 12" descr="A blue square with white letters&#10;&#10;Description automatically generated">
              <a:extLst>
                <a:ext uri="{FF2B5EF4-FFF2-40B4-BE49-F238E27FC236}">
                  <a16:creationId xmlns:a16="http://schemas.microsoft.com/office/drawing/2014/main" id="{C43143FB-8E04-A380-AFBC-298D3F976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4669" y="4398644"/>
              <a:ext cx="1647926" cy="16479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4190586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57D09ADD415445A9C89CE64AD1A63D" ma:contentTypeVersion="19" ma:contentTypeDescription="Create a new document." ma:contentTypeScope="" ma:versionID="fdf3e1ede20f877a3370ffb336171db9">
  <xsd:schema xmlns:xsd="http://www.w3.org/2001/XMLSchema" xmlns:xs="http://www.w3.org/2001/XMLSchema" xmlns:p="http://schemas.microsoft.com/office/2006/metadata/properties" xmlns:ns3="e442154b-ccf8-426b-bb74-8af50d062b84" xmlns:ns4="7ec166d8-6fe0-4ee7-931f-9fdb17b16271" targetNamespace="http://schemas.microsoft.com/office/2006/metadata/properties" ma:root="true" ma:fieldsID="3d09a2b222dd05c01cb78fc69a3f5353" ns3:_="" ns4:_="">
    <xsd:import namespace="e442154b-ccf8-426b-bb74-8af50d062b84"/>
    <xsd:import namespace="7ec166d8-6fe0-4ee7-931f-9fdb17b162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_activity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42154b-ccf8-426b-bb74-8af50d062b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c166d8-6fe0-4ee7-931f-9fdb17b1627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442154b-ccf8-426b-bb74-8af50d062b84" xsi:nil="true"/>
  </documentManagement>
</p:properties>
</file>

<file path=customXml/itemProps1.xml><?xml version="1.0" encoding="utf-8"?>
<ds:datastoreItem xmlns:ds="http://schemas.openxmlformats.org/officeDocument/2006/customXml" ds:itemID="{D57AC523-86AE-4557-BAF9-F50CA7695FA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2F47B8-E5B0-4B0D-8A4D-6E5FCAE9BA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42154b-ccf8-426b-bb74-8af50d062b84"/>
    <ds:schemaRef ds:uri="7ec166d8-6fe0-4ee7-931f-9fdb17b162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A4DE78-85CE-4E2A-9362-7A7E0CEF0AE2}">
  <ds:schemaRefs>
    <ds:schemaRef ds:uri="http://schemas.microsoft.com/office/infopath/2007/PartnerControls"/>
    <ds:schemaRef ds:uri="http://schemas.microsoft.com/office/2006/metadata/properties"/>
    <ds:schemaRef ds:uri="7ec166d8-6fe0-4ee7-931f-9fdb17b16271"/>
    <ds:schemaRef ds:uri="http://schemas.microsoft.com/office/2006/documentManagement/types"/>
    <ds:schemaRef ds:uri="e442154b-ccf8-426b-bb74-8af50d062b84"/>
    <ds:schemaRef ds:uri="http://purl.org/dc/elements/1.1/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6677be72-cda1-47e8-ae4a-320b4692c7d7}" enabled="0" method="" siteId="{6677be72-cda1-47e8-ae4a-320b4692c7d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6658</TotalTime>
  <Words>533</Words>
  <Application>Microsoft Macintosh PowerPoint</Application>
  <PresentationFormat>Widescreen</PresentationFormat>
  <Paragraphs>116</Paragraphs>
  <Slides>32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Aptos</vt:lpstr>
      <vt:lpstr>Arial</vt:lpstr>
      <vt:lpstr>Calisto MT</vt:lpstr>
      <vt:lpstr>Univers Condensed</vt:lpstr>
      <vt:lpstr>ChronicleVTI</vt:lpstr>
      <vt:lpstr>Plugins Gone Rogue</vt:lpstr>
      <vt:lpstr>Introduction</vt:lpstr>
      <vt:lpstr>Why developer environments matter</vt:lpstr>
      <vt:lpstr>Why VS Code Is an Attacker’s Dream</vt:lpstr>
      <vt:lpstr>VS Code Extension Anatomy</vt:lpstr>
      <vt:lpstr>Silent Triggers: activationEvents &amp; Scripts</vt:lpstr>
      <vt:lpstr>Dependencies</vt:lpstr>
      <vt:lpstr>Dependencies – Unicode Normalization &amp; Intellisense</vt:lpstr>
      <vt:lpstr>extensionPack &amp; extensionDependencies</vt:lpstr>
      <vt:lpstr>extensionPack &amp; extensionDependencies</vt:lpstr>
      <vt:lpstr>Publishing Safeguards</vt:lpstr>
      <vt:lpstr>Publishing Safeguards</vt:lpstr>
      <vt:lpstr>Publishing Safeguards</vt:lpstr>
      <vt:lpstr>Publishing Safeguards</vt:lpstr>
      <vt:lpstr>Publishing Safeguards</vt:lpstr>
      <vt:lpstr>Malicious Extensions</vt:lpstr>
      <vt:lpstr>Malicious Extensions  – POC 1</vt:lpstr>
      <vt:lpstr>Malicious Extensions - POC 1</vt:lpstr>
      <vt:lpstr>Malicious Extensions – POC 2</vt:lpstr>
      <vt:lpstr>Malicious Extensions – POC 2</vt:lpstr>
      <vt:lpstr>Malicious Extensions - Poc 3</vt:lpstr>
      <vt:lpstr>Busted! But, not by Microsoft?</vt:lpstr>
      <vt:lpstr>2 Weeks later</vt:lpstr>
      <vt:lpstr>2 Weeks later</vt:lpstr>
      <vt:lpstr>But how prevalent is it?</vt:lpstr>
      <vt:lpstr>But how prevalent is it?</vt:lpstr>
      <vt:lpstr>But how prevalent is it?</vt:lpstr>
      <vt:lpstr>How Do Other Marketplaces Fare?</vt:lpstr>
      <vt:lpstr>What’s the official recommendation?</vt:lpstr>
      <vt:lpstr>What Should You Do?</vt:lpstr>
      <vt:lpstr>What Should You Do?</vt:lpstr>
      <vt:lpstr>Plugins Gone Rogue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Raphael Silva</dc:creator>
  <cp:lastModifiedBy>Raphael Silva</cp:lastModifiedBy>
  <cp:revision>14</cp:revision>
  <dcterms:created xsi:type="dcterms:W3CDTF">2025-05-18T00:13:31Z</dcterms:created>
  <dcterms:modified xsi:type="dcterms:W3CDTF">2026-10-22T12:51:46Z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0x0101003C57D09ADD415445A9C89CE64AD1A63D</vt:lpwstr>
  </property>
</Properties>
</file>