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nj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48"/>
  </p:notesMasterIdLst>
  <p:sldIdLst>
    <p:sldId id="256" r:id="rId5"/>
    <p:sldId id="258" r:id="rId6"/>
    <p:sldId id="314" r:id="rId7"/>
    <p:sldId id="309" r:id="rId8"/>
    <p:sldId id="278" r:id="rId9"/>
    <p:sldId id="315" r:id="rId10"/>
    <p:sldId id="257" r:id="rId11"/>
    <p:sldId id="259" r:id="rId12"/>
    <p:sldId id="261" r:id="rId13"/>
    <p:sldId id="260" r:id="rId14"/>
    <p:sldId id="262" r:id="rId15"/>
    <p:sldId id="263" r:id="rId16"/>
    <p:sldId id="264" r:id="rId17"/>
    <p:sldId id="265" r:id="rId18"/>
    <p:sldId id="267" r:id="rId19"/>
    <p:sldId id="310" r:id="rId20"/>
    <p:sldId id="311" r:id="rId21"/>
    <p:sldId id="324" r:id="rId22"/>
    <p:sldId id="317" r:id="rId23"/>
    <p:sldId id="293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16" r:id="rId38"/>
    <p:sldId id="320" r:id="rId39"/>
    <p:sldId id="312" r:id="rId40"/>
    <p:sldId id="313" r:id="rId41"/>
    <p:sldId id="323" r:id="rId42"/>
    <p:sldId id="318" r:id="rId43"/>
    <p:sldId id="319" r:id="rId44"/>
    <p:sldId id="321" r:id="rId45"/>
    <p:sldId id="322" r:id="rId46"/>
    <p:sldId id="29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9" autoAdjust="0"/>
    <p:restoredTop sz="85172" autoAdjust="0"/>
  </p:normalViewPr>
  <p:slideViewPr>
    <p:cSldViewPr snapToGrid="0">
      <p:cViewPr varScale="1">
        <p:scale>
          <a:sx n="102" d="100"/>
          <a:sy n="102" d="100"/>
        </p:scale>
        <p:origin x="11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0BEE3-DAE8-4604-A8DD-A3DE2801C62F}" type="datetimeFigureOut">
              <a:rPr lang="en-US" smtClean="0"/>
              <a:t>7/21/26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46D9B-92F1-4C40-9997-9969DE911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8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86FEC-0D0F-4C71-836D-C3E1BB85F7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7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2342-4EC6-AD08-F2A8-4777E3CC5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FE4251-B3E0-9556-4EB1-C3B5E026B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A79C0-5721-F3CE-D8EC-F191D7171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33E87-3C0E-3B30-EA95-5E3C8845C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86FEC-0D0F-4C71-836D-C3E1BB85F7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06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29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35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73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FDC00-A41C-F067-2E18-E8C228F6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92E378-E4FF-1F11-9B62-C4E6A40E0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1D6B0-8345-5AAD-5D52-4F52FC944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AB5B2-AAFD-BEFD-4868-BF2AC1EFA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0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3535-FE2F-4548-8B1A-6980FBA2411D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B2068-486B-4A47-BF73-32584BFCB922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81F5-FFFF-4044-9362-304046B75E2E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7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7E55-BBCB-C74D-B15E-9367263855A0}" type="datetime1">
              <a:rPr lang="en-US" smtClean="0"/>
              <a:t>8/7/26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1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3B321-7A1B-3E4C-B785-AC128EAC3556}" type="datetime1">
              <a:rPr lang="en-US" smtClean="0"/>
              <a:t>8/7/26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4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BCD3-F444-6C46-92FD-0B15A1A7E984}" type="datetime1">
              <a:rPr lang="en-US" smtClean="0"/>
              <a:t>8/7/26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5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9E331-2855-6E45-ACF5-73388AA91FF2}" type="datetime1">
              <a:rPr lang="en-US" smtClean="0"/>
              <a:t>8/7/26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9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C1F4D-A63E-FF45-9B78-5E67BEAF2204}" type="datetime1">
              <a:rPr lang="en-US" smtClean="0"/>
              <a:t>8/7/26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12F3B-2AD2-DF4F-8DE9-5446CF1F5481}" type="datetime1">
              <a:rPr lang="en-US" smtClean="0"/>
              <a:t>8/7/26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7F9F1-2B69-9941-85BC-16B34EF6937D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6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01288-88F9-3D4F-B0D2-EBF8A76B70BC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2FE89AD8-A573-FD4C-A0B1-DF3CCD67B26D}" type="datetime1">
              <a:rPr lang="en-US" smtClean="0"/>
              <a:t>8/7/26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7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j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A8C4F8-261C-7C98-9585-431358419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1BAFF7-790D-724B-C012-F55522048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2828651"/>
            <a:ext cx="7419975" cy="1005657"/>
          </a:xfrm>
        </p:spPr>
        <p:txBody>
          <a:bodyPr>
            <a:normAutofit lnSpcReduction="10000"/>
          </a:bodyPr>
          <a:lstStyle/>
          <a:p>
            <a:pPr>
              <a:lnSpc>
                <a:spcPct val="132000"/>
              </a:lnSpc>
            </a:pPr>
            <a:r>
              <a:rPr lang="en-US" sz="2400">
                <a:solidFill>
                  <a:srgbClr val="4543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claimable VS Code extension IDs into supply-chain attacks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AFE2CA-5B3A-141B-BA1D-064BC79E6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2F82048-979A-AF21-33F3-A6C8525373D2}"/>
              </a:ext>
            </a:extLst>
          </p:cNvPr>
          <p:cNvSpPr txBox="1"/>
          <p:nvPr/>
        </p:nvSpPr>
        <p:spPr>
          <a:xfrm>
            <a:off x="-51881" y="6134100"/>
            <a:ext cx="442509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Raphael Silva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Security Researcher @ Aikido Security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248CFF-8B14-311E-043E-4C912814C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399358"/>
            <a:ext cx="7061200" cy="1346200"/>
          </a:xfrm>
          <a:prstGeom prst="rect">
            <a:avLst/>
          </a:prstGeom>
        </p:spPr>
      </p:pic>
      <p:pic>
        <p:nvPicPr>
          <p:cNvPr id="9" name="Picture 8" descr="DEF CON 34 logo">
            <a:extLst>
              <a:ext uri="{FF2B5EF4-FFF2-40B4-BE49-F238E27FC236}">
                <a16:creationId xmlns:a16="http://schemas.microsoft.com/office/drawing/2014/main" id="{7131AFD5-3B5D-19AA-F879-0436730F3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572" y="2411530"/>
            <a:ext cx="3810000" cy="3810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461C7-E63D-A490-268A-E8BCD517C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8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4AC1-1DA3-3711-3BCC-26B4A017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69CB3-D49B-9F5D-52B8-3F9859BF0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4" y="1937404"/>
            <a:ext cx="10691265" cy="37398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 </a:t>
            </a:r>
            <a:r>
              <a:rPr lang="en-US" dirty="0" err="1"/>
              <a:t>whoami</a:t>
            </a:r>
            <a:endParaRPr lang="en-US" dirty="0"/>
          </a:p>
          <a:p>
            <a:r>
              <a:rPr lang="en-US" dirty="0"/>
              <a:t>Security Researcher @ Aikido Security</a:t>
            </a:r>
          </a:p>
          <a:p>
            <a:r>
              <a:rPr lang="en-US" dirty="0"/>
              <a:t>Focus on malware and SCS vulnerability research</a:t>
            </a:r>
          </a:p>
          <a:p>
            <a:r>
              <a:rPr lang="en-US" dirty="0"/>
              <a:t>Like to hack </a:t>
            </a:r>
            <a:r>
              <a:rPr lang="en-US" dirty="0" err="1"/>
              <a:t>sh!t</a:t>
            </a:r>
            <a:r>
              <a:rPr lang="en-US" dirty="0"/>
              <a:t> on my free time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D13B18-117C-3A92-2650-1FD21F508C15}"/>
              </a:ext>
            </a:extLst>
          </p:cNvPr>
          <p:cNvGrpSpPr/>
          <p:nvPr/>
        </p:nvGrpSpPr>
        <p:grpSpPr>
          <a:xfrm>
            <a:off x="1754552" y="3925306"/>
            <a:ext cx="2101477" cy="2207085"/>
            <a:chOff x="2531034" y="4111201"/>
            <a:chExt cx="2101477" cy="2207085"/>
          </a:xfrm>
        </p:grpSpPr>
        <p:pic>
          <p:nvPicPr>
            <p:cNvPr id="16" name="Picture 15" descr="A black and white x&#10;&#10;Description automatically generated">
              <a:extLst>
                <a:ext uri="{FF2B5EF4-FFF2-40B4-BE49-F238E27FC236}">
                  <a16:creationId xmlns:a16="http://schemas.microsoft.com/office/drawing/2014/main" id="{F2A9ACD6-3098-202A-8394-CF6DAB2A5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034" y="4111201"/>
              <a:ext cx="2101477" cy="210147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A14EA2-76EE-FF8C-7697-3A5D12ACAB93}"/>
                </a:ext>
              </a:extLst>
            </p:cNvPr>
            <p:cNvSpPr txBox="1"/>
            <p:nvPr/>
          </p:nvSpPr>
          <p:spPr>
            <a:xfrm>
              <a:off x="2949760" y="5948954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@0x_rcss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841419-6D3B-D4B4-A796-BA46DE91F32A}"/>
              </a:ext>
            </a:extLst>
          </p:cNvPr>
          <p:cNvGrpSpPr/>
          <p:nvPr/>
        </p:nvGrpSpPr>
        <p:grpSpPr>
          <a:xfrm>
            <a:off x="8739337" y="4062756"/>
            <a:ext cx="1647926" cy="2099048"/>
            <a:chOff x="9394669" y="4398644"/>
            <a:chExt cx="1647926" cy="209904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68C16B-0782-D13C-6A36-3126C72CB211}"/>
                </a:ext>
              </a:extLst>
            </p:cNvPr>
            <p:cNvSpPr txBox="1"/>
            <p:nvPr/>
          </p:nvSpPr>
          <p:spPr>
            <a:xfrm>
              <a:off x="9394670" y="6128360"/>
              <a:ext cx="164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raphaelcssilva</a:t>
              </a:r>
            </a:p>
          </p:txBody>
        </p:sp>
        <p:pic>
          <p:nvPicPr>
            <p:cNvPr id="9" name="Picture 8" descr="A blue square with white letters&#10;&#10;Description automatically generated">
              <a:extLst>
                <a:ext uri="{FF2B5EF4-FFF2-40B4-BE49-F238E27FC236}">
                  <a16:creationId xmlns:a16="http://schemas.microsoft.com/office/drawing/2014/main" id="{0D652527-6852-57FF-C706-C12FDE07F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4669" y="4398644"/>
              <a:ext cx="1647926" cy="1647926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BB9385-7753-0461-E757-72B31F960C15}"/>
              </a:ext>
            </a:extLst>
          </p:cNvPr>
          <p:cNvGrpSpPr/>
          <p:nvPr/>
        </p:nvGrpSpPr>
        <p:grpSpPr>
          <a:xfrm>
            <a:off x="5384799" y="4062755"/>
            <a:ext cx="1647925" cy="2081237"/>
            <a:chOff x="5384799" y="4062755"/>
            <a:chExt cx="1647925" cy="20812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989852-E2CC-43BE-840F-644629BA8273}"/>
                </a:ext>
              </a:extLst>
            </p:cNvPr>
            <p:cNvSpPr txBox="1"/>
            <p:nvPr/>
          </p:nvSpPr>
          <p:spPr>
            <a:xfrm>
              <a:off x="5608520" y="5774660"/>
              <a:ext cx="12428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aikido.dev</a:t>
              </a:r>
              <a:endParaRPr lang="en-US" dirty="0"/>
            </a:p>
          </p:txBody>
        </p:sp>
        <p:pic>
          <p:nvPicPr>
            <p:cNvPr id="4" name="Picture 3" descr="Aikido - The Aikido Team">
              <a:extLst>
                <a:ext uri="{FF2B5EF4-FFF2-40B4-BE49-F238E27FC236}">
                  <a16:creationId xmlns:a16="http://schemas.microsoft.com/office/drawing/2014/main" id="{6EC6047C-2B7C-DE8A-9399-0B6DABF10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84799" y="4062755"/>
              <a:ext cx="1647925" cy="1647925"/>
            </a:xfrm>
            <a:prstGeom prst="rect">
              <a:avLst/>
            </a:prstGeom>
          </p:spPr>
        </p:pic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BE672-CD1F-A20A-0070-B0D8ADEE2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B914CAD-9AD1-5ED1-BE83-82C179367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8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74783-5BCE-432C-4EE4-7F92062E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948C7-AB8C-C259-A56B-91741629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0EDD3-0660-3394-4F07-5C12288F7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4" y="1937404"/>
            <a:ext cx="10691265" cy="37398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 </a:t>
            </a:r>
            <a:r>
              <a:rPr lang="en-US" dirty="0" err="1"/>
              <a:t>whoami</a:t>
            </a:r>
            <a:endParaRPr lang="en-US" dirty="0"/>
          </a:p>
          <a:p>
            <a:r>
              <a:rPr lang="en-US" dirty="0"/>
              <a:t>Security Researcher @ Aikido Security</a:t>
            </a:r>
          </a:p>
          <a:p>
            <a:r>
              <a:rPr lang="en-US" dirty="0"/>
              <a:t>Focus on malware and SCS vulnerability research</a:t>
            </a:r>
          </a:p>
          <a:p>
            <a:r>
              <a:rPr lang="en-US" dirty="0"/>
              <a:t>Like to hack </a:t>
            </a:r>
            <a:r>
              <a:rPr lang="en-US" dirty="0" err="1"/>
              <a:t>sh!t</a:t>
            </a:r>
            <a:r>
              <a:rPr lang="en-US" dirty="0"/>
              <a:t> on my free time</a:t>
            </a:r>
          </a:p>
          <a:p>
            <a:r>
              <a:rPr lang="en-US" dirty="0"/>
              <a:t>Horrible at making pretty slides (sorry)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0567B-E28C-A87E-DCDD-4DB89141B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F129617-3634-497B-DBFA-5745324E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</a:t>
            </a:fld>
            <a:endParaRPr lang="en-US"/>
          </a:p>
        </p:txBody>
      </p:sp>
      <p:pic>
        <p:nvPicPr>
          <p:cNvPr id="12" name="Picture 11" descr="Image tagged with Here is an insurmountable amount of garbage., It disgusts  m… – @reaction-images on Tumblr">
            <a:extLst>
              <a:ext uri="{FF2B5EF4-FFF2-40B4-BE49-F238E27FC236}">
                <a16:creationId xmlns:a16="http://schemas.microsoft.com/office/drawing/2014/main" id="{C3429E23-0BFF-321B-6B82-AAD5FFF1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7" r="1456"/>
          <a:stretch>
            <a:fillRect/>
          </a:stretch>
        </p:blipFill>
        <p:spPr>
          <a:xfrm>
            <a:off x="6535271" y="2901042"/>
            <a:ext cx="5419164" cy="303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2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F6B11-4190-9F42-E076-AB8348B1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year…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F40C34-55CE-B338-F0B1-73A84B7EB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9083" y="1546412"/>
            <a:ext cx="7951393" cy="455070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7B118-5A0A-EF2E-2401-9997DA6F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3377F-B28D-D5F4-4905-AC7869C09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34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90F1-5BE9-4F64-FBE5-C83C5E92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02761"/>
            <a:ext cx="3375790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Last year…</a:t>
            </a:r>
          </a:p>
        </p:txBody>
      </p:sp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AD8D4612-CF02-6259-2161-44A45AC12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34" y="2604393"/>
            <a:ext cx="3487533" cy="1490920"/>
          </a:xfrm>
          <a:prstGeom prst="rect">
            <a:avLst/>
          </a:prstGeom>
        </p:spPr>
      </p:pic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1A06EFD5-36C4-3C28-CD7D-A39C7BC55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69" y="741488"/>
            <a:ext cx="2210740" cy="2490975"/>
          </a:xfrm>
          <a:prstGeom prst="rect">
            <a:avLst/>
          </a:prstGeom>
        </p:spPr>
      </p:pic>
      <p:pic>
        <p:nvPicPr>
          <p:cNvPr id="11" name="Picture 10" descr="A black and white screen with white text&#10;&#10;AI-generated content may be incorrect.">
            <a:extLst>
              <a:ext uri="{FF2B5EF4-FFF2-40B4-BE49-F238E27FC236}">
                <a16:creationId xmlns:a16="http://schemas.microsoft.com/office/drawing/2014/main" id="{220E8B03-283E-5E99-05D5-ED151D2CC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80" y="4863837"/>
            <a:ext cx="3487533" cy="1072416"/>
          </a:xfrm>
          <a:prstGeom prst="rect">
            <a:avLst/>
          </a:prstGeom>
        </p:spPr>
      </p:pic>
      <p:pic>
        <p:nvPicPr>
          <p:cNvPr id="5" name="Picture 4" descr="A screenshot of a video chat&#10;&#10;AI-generated content may be incorrect.">
            <a:extLst>
              <a:ext uri="{FF2B5EF4-FFF2-40B4-BE49-F238E27FC236}">
                <a16:creationId xmlns:a16="http://schemas.microsoft.com/office/drawing/2014/main" id="{44655E94-D569-8EC8-7030-0328F16B5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460" y="3927468"/>
            <a:ext cx="3382158" cy="22153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0166E-CCFB-DCFE-81F5-B0A3D2E6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196A3-F9D0-35E3-D2A1-35A2B77F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49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8ABE6-10AA-974F-0DF8-BDF278E44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55CD-FEE3-ED37-14C0-0CDF57DE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year…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437C5-1964-FF92-EA5B-41109E52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A6633-4E12-5A19-8434-7B5E80A1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6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57DFEFF-8FDB-7C54-F744-03200DDE2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240231"/>
            <a:ext cx="10691812" cy="370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53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C752D-0368-3EDC-885A-085A235A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developer environments matter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8D98BC-0250-C97E-6FE8-BB4277DDF9FF}"/>
              </a:ext>
            </a:extLst>
          </p:cNvPr>
          <p:cNvGrpSpPr/>
          <p:nvPr/>
        </p:nvGrpSpPr>
        <p:grpSpPr>
          <a:xfrm>
            <a:off x="939790" y="4412842"/>
            <a:ext cx="4826019" cy="1351285"/>
            <a:chOff x="3682990" y="2753357"/>
            <a:chExt cx="4826019" cy="135128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CDAF49E-178F-30CA-0011-FC2534CCF179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16" descr="Web design with solid fill">
              <a:extLst>
                <a:ext uri="{FF2B5EF4-FFF2-40B4-BE49-F238E27FC236}">
                  <a16:creationId xmlns:a16="http://schemas.microsoft.com/office/drawing/2014/main" id="{3575E77E-FCA8-8C38-2BA7-A9BECF47BFFC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A27BD0F-88D4-733E-7CA3-5DC2F93A6FD1}"/>
                </a:ext>
              </a:extLst>
            </p:cNvPr>
            <p:cNvGrpSpPr/>
            <p:nvPr/>
          </p:nvGrpSpPr>
          <p:grpSpPr>
            <a:xfrm>
              <a:off x="5323836" y="2753357"/>
              <a:ext cx="3185173" cy="1351285"/>
              <a:chOff x="1882962" y="2187839"/>
              <a:chExt cx="3185173" cy="135128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DACFE5-C092-58B8-8207-999F800E2B0A}"/>
                  </a:ext>
                </a:extLst>
              </p:cNvPr>
              <p:cNvSpPr/>
              <p:nvPr/>
            </p:nvSpPr>
            <p:spPr>
              <a:xfrm>
                <a:off x="1882962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ABB5F9-A71F-5495-9E39-0D2ABA089B47}"/>
                  </a:ext>
                </a:extLst>
              </p:cNvPr>
              <p:cNvSpPr txBox="1"/>
              <p:nvPr/>
            </p:nvSpPr>
            <p:spPr>
              <a:xfrm>
                <a:off x="1882962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/>
                  <a:t>Trusted development tools bypass security controls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643F06-128F-D5F0-5C6A-628E9E228265}"/>
              </a:ext>
            </a:extLst>
          </p:cNvPr>
          <p:cNvGrpSpPr/>
          <p:nvPr/>
        </p:nvGrpSpPr>
        <p:grpSpPr>
          <a:xfrm>
            <a:off x="6322590" y="4412842"/>
            <a:ext cx="4826020" cy="1351285"/>
            <a:chOff x="3682990" y="2753357"/>
            <a:chExt cx="4826020" cy="13512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E1EAA1D-CA95-122E-C70A-ED3570A1ADF2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2" descr="Explosion with solid fill">
              <a:extLst>
                <a:ext uri="{FF2B5EF4-FFF2-40B4-BE49-F238E27FC236}">
                  <a16:creationId xmlns:a16="http://schemas.microsoft.com/office/drawing/2014/main" id="{3CBB44DB-E15B-A7AF-AB5C-6B5CC82F992D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BE8569D-4DC1-02CA-7FAB-8DEAD189740C}"/>
                </a:ext>
              </a:extLst>
            </p:cNvPr>
            <p:cNvGrpSpPr/>
            <p:nvPr/>
          </p:nvGrpSpPr>
          <p:grpSpPr>
            <a:xfrm>
              <a:off x="5323837" y="2753357"/>
              <a:ext cx="3185173" cy="1351285"/>
              <a:chOff x="7263975" y="2187839"/>
              <a:chExt cx="3185173" cy="135128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5C0D0E2-E8E7-CD0E-A43D-1CB9A3EF7E6D}"/>
                  </a:ext>
                </a:extLst>
              </p:cNvPr>
              <p:cNvSpPr/>
              <p:nvPr/>
            </p:nvSpPr>
            <p:spPr>
              <a:xfrm>
                <a:off x="7263975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DAC90B-752E-FC6B-79CB-BFB2A11CAA67}"/>
                  </a:ext>
                </a:extLst>
              </p:cNvPr>
              <p:cNvSpPr txBox="1"/>
              <p:nvPr/>
            </p:nvSpPr>
            <p:spPr>
              <a:xfrm>
                <a:off x="7263975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/>
                  <a:t>Single compromised plugin can impact ecosystem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086A08-FF24-70E1-728B-DB34589B86C2}"/>
              </a:ext>
            </a:extLst>
          </p:cNvPr>
          <p:cNvGrpSpPr/>
          <p:nvPr/>
        </p:nvGrpSpPr>
        <p:grpSpPr>
          <a:xfrm>
            <a:off x="939790" y="2410152"/>
            <a:ext cx="4826019" cy="1351285"/>
            <a:chOff x="3682990" y="2753357"/>
            <a:chExt cx="4826019" cy="135128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C55F011-E480-2E22-6AFE-0534E9DD9F92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 descr="Unlock">
              <a:extLst>
                <a:ext uri="{FF2B5EF4-FFF2-40B4-BE49-F238E27FC236}">
                  <a16:creationId xmlns:a16="http://schemas.microsoft.com/office/drawing/2014/main" id="{FD28066A-546E-2796-D980-8C43CA16655E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45E6F7D-AC15-C10B-4F65-EED8E9C5287D}"/>
                </a:ext>
              </a:extLst>
            </p:cNvPr>
            <p:cNvGrpSpPr/>
            <p:nvPr/>
          </p:nvGrpSpPr>
          <p:grpSpPr>
            <a:xfrm>
              <a:off x="5323836" y="2753357"/>
              <a:ext cx="3185173" cy="1351285"/>
              <a:chOff x="1882962" y="200771"/>
              <a:chExt cx="3185173" cy="135128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408E1B4-2CD9-6CAA-C7D8-C7EB0BD5670E}"/>
                  </a:ext>
                </a:extLst>
              </p:cNvPr>
              <p:cNvSpPr/>
              <p:nvPr/>
            </p:nvSpPr>
            <p:spPr>
              <a:xfrm>
                <a:off x="1882962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A3422F-B8E7-8F47-02B8-6319E3ED2A72}"/>
                  </a:ext>
                </a:extLst>
              </p:cNvPr>
              <p:cNvSpPr txBox="1"/>
              <p:nvPr/>
            </p:nvSpPr>
            <p:spPr>
              <a:xfrm>
                <a:off x="1882962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Developers have high-privilege system access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7E07728-796B-3C40-022E-69E1737EFB21}"/>
              </a:ext>
            </a:extLst>
          </p:cNvPr>
          <p:cNvGrpSpPr/>
          <p:nvPr/>
        </p:nvGrpSpPr>
        <p:grpSpPr>
          <a:xfrm>
            <a:off x="6319185" y="2418849"/>
            <a:ext cx="4826020" cy="1351285"/>
            <a:chOff x="3682990" y="2753357"/>
            <a:chExt cx="4826020" cy="135128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A65775A-34E8-E709-D9A9-36571CFDAF38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7A57705-B61E-FC4D-C2BE-B7D69D907019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1514D10-DCF9-87C0-2B8B-593D404A7A98}"/>
                </a:ext>
              </a:extLst>
            </p:cNvPr>
            <p:cNvGrpSpPr/>
            <p:nvPr/>
          </p:nvGrpSpPr>
          <p:grpSpPr>
            <a:xfrm>
              <a:off x="5323837" y="2753357"/>
              <a:ext cx="3185173" cy="1351285"/>
              <a:chOff x="7263975" y="200771"/>
              <a:chExt cx="3185173" cy="1351285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AD5DFEE-0BD6-BF20-5DF5-D0E9A8EE4AE6}"/>
                  </a:ext>
                </a:extLst>
              </p:cNvPr>
              <p:cNvSpPr/>
              <p:nvPr/>
            </p:nvSpPr>
            <p:spPr>
              <a:xfrm>
                <a:off x="7263975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23DFE65-B844-5627-79B9-7739A3A4C781}"/>
                  </a:ext>
                </a:extLst>
              </p:cNvPr>
              <p:cNvSpPr txBox="1"/>
              <p:nvPr/>
            </p:nvSpPr>
            <p:spPr>
              <a:xfrm>
                <a:off x="7263975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IDEs contain sensitive credentials and source code</a:t>
                </a:r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1EADE-8817-5A2A-2FA3-5CF8F2A8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E1824-7BA8-FAE7-2068-5649D5DF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A4F38-4F9C-2988-13EB-437BF786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Why VS Code Is an Attacker’s Dream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01CEC-E240-176C-C81E-E6FD7AB6A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1992"/>
            <a:ext cx="6400800" cy="3739896"/>
          </a:xfrm>
        </p:spPr>
        <p:txBody>
          <a:bodyPr>
            <a:normAutofit/>
          </a:bodyPr>
          <a:lstStyle/>
          <a:p>
            <a:r>
              <a:rPr lang="en-US" dirty="0"/>
              <a:t>Massive reach (in ~75 % of developer desktops)</a:t>
            </a:r>
          </a:p>
          <a:p>
            <a:r>
              <a:rPr lang="en-US" dirty="0"/>
              <a:t>Anyone can publish</a:t>
            </a:r>
          </a:p>
          <a:p>
            <a:r>
              <a:rPr lang="en-US" dirty="0"/>
              <a:t>Auto-updates</a:t>
            </a:r>
          </a:p>
          <a:p>
            <a:r>
              <a:rPr lang="en-US" dirty="0"/>
              <a:t>Trust signals are flimsy</a:t>
            </a:r>
          </a:p>
          <a:p>
            <a:r>
              <a:rPr lang="en-US" dirty="0"/>
              <a:t>Full IDE privileges</a:t>
            </a:r>
          </a:p>
          <a:p>
            <a:r>
              <a:rPr lang="en-US" dirty="0"/>
              <a:t>Forks like </a:t>
            </a:r>
            <a:r>
              <a:rPr lang="en-US" b="1" dirty="0"/>
              <a:t>Cursor</a:t>
            </a:r>
            <a:r>
              <a:rPr lang="en-US" dirty="0"/>
              <a:t>, </a:t>
            </a:r>
            <a:r>
              <a:rPr lang="en-US" b="1" dirty="0"/>
              <a:t>Windsurf</a:t>
            </a:r>
            <a:r>
              <a:rPr lang="en-US" dirty="0"/>
              <a:t>, </a:t>
            </a:r>
            <a:r>
              <a:rPr lang="en-US" b="1" dirty="0"/>
              <a:t>Antigravity</a:t>
            </a:r>
            <a:r>
              <a:rPr lang="en-US" dirty="0"/>
              <a:t>, etc. already make up </a:t>
            </a:r>
            <a:r>
              <a:rPr lang="en-US" b="1" dirty="0"/>
              <a:t>18–22%</a:t>
            </a:r>
            <a:r>
              <a:rPr lang="en-US" dirty="0"/>
              <a:t> of market share.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Cartoon of a person selling a product&#10;&#10;AI-generated content may be incorrect.">
            <a:extLst>
              <a:ext uri="{FF2B5EF4-FFF2-40B4-BE49-F238E27FC236}">
                <a16:creationId xmlns:a16="http://schemas.microsoft.com/office/drawing/2014/main" id="{05A04716-B521-C4BC-7D6C-9A85950C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888" y="1325880"/>
            <a:ext cx="4618190" cy="307879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CCE0DE-2BCC-38F4-BB5C-9D14BF61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3885A-9046-52CC-2479-F306117B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5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CBFC1-0C4C-3E51-4344-B0561D78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09637"/>
            <a:ext cx="48006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VS Code Extension Anatomy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6451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4C166-5651-F673-DABB-2E6B4AA33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2221992"/>
            <a:ext cx="4800600" cy="37398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/>
              <a:t>Javascript</a:t>
            </a:r>
            <a:r>
              <a:rPr lang="en-US" sz="1600" dirty="0"/>
              <a:t> Project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Packaged as .</a:t>
            </a:r>
            <a:r>
              <a:rPr lang="en-US" sz="1600" dirty="0" err="1"/>
              <a:t>vsix</a:t>
            </a:r>
            <a:r>
              <a:rPr lang="en-US" sz="1600" dirty="0"/>
              <a:t>. A glorified ZIP that VS Code unpacks into the user profile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Manifest-driven – </a:t>
            </a:r>
            <a:r>
              <a:rPr lang="en-US" sz="1600" dirty="0" err="1"/>
              <a:t>package.json</a:t>
            </a:r>
            <a:r>
              <a:rPr lang="en-US" sz="1600" dirty="0"/>
              <a:t> (name, publisher, version, scripts, dependencies, </a:t>
            </a:r>
            <a:r>
              <a:rPr lang="en-US" sz="1600" dirty="0" err="1"/>
              <a:t>etc</a:t>
            </a:r>
            <a:r>
              <a:rPr lang="en-US" sz="1600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activationEvents</a:t>
            </a:r>
            <a:r>
              <a:rPr lang="en-US" sz="1600" dirty="0"/>
              <a:t> (when does the extension run?)</a:t>
            </a:r>
          </a:p>
          <a:p>
            <a:pPr lvl="1">
              <a:lnSpc>
                <a:spcPct val="100000"/>
              </a:lnSpc>
            </a:pPr>
            <a:r>
              <a:rPr lang="en-US" sz="1600" dirty="0" err="1"/>
              <a:t>onStartupFinished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 err="1"/>
              <a:t>onLanguage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*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Dependencies</a:t>
            </a:r>
          </a:p>
          <a:p>
            <a:pPr>
              <a:lnSpc>
                <a:spcPct val="100000"/>
              </a:lnSpc>
            </a:pPr>
            <a:r>
              <a:rPr lang="en-US" sz="1800" dirty="0" err="1"/>
              <a:t>extensionPack</a:t>
            </a:r>
            <a:r>
              <a:rPr lang="en-US" sz="1800" dirty="0"/>
              <a:t>, </a:t>
            </a:r>
            <a:r>
              <a:rPr lang="en-US" sz="1800" dirty="0" err="1"/>
              <a:t>extensionDependencies</a:t>
            </a:r>
            <a:endParaRPr lang="en-US" sz="1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46451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81A007B-765F-8FF5-0734-8D954530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8" t="4602" r="2649" b="7334"/>
          <a:stretch>
            <a:fillRect/>
          </a:stretch>
        </p:blipFill>
        <p:spPr>
          <a:xfrm>
            <a:off x="5445252" y="1633537"/>
            <a:ext cx="6561218" cy="355415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55020-0F63-C838-91BF-FD587CA0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2ECAA-44C3-0898-2057-DEB36ABE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7248-708C-3636-D755-C6F2BC85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Silent Triggers: </a:t>
            </a:r>
            <a:r>
              <a:rPr lang="en-US" dirty="0" err="1"/>
              <a:t>activationEvents</a:t>
            </a:r>
            <a:r>
              <a:rPr lang="en-US" dirty="0"/>
              <a:t> &amp; 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2C0E-B238-28C6-DFFE-32E3EF009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 err="1"/>
              <a:t>onStartupFinished</a:t>
            </a: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onLanguage</a:t>
            </a:r>
            <a:endParaRPr lang="en-US" dirty="0"/>
          </a:p>
          <a:p>
            <a:r>
              <a:rPr lang="en-US" dirty="0"/>
              <a:t>* – fires at every IDE launch</a:t>
            </a:r>
          </a:p>
          <a:p>
            <a:r>
              <a:rPr lang="en-US" dirty="0"/>
              <a:t>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F73BF-BA9B-44EB-21C7-B8900840D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35" y="4636009"/>
            <a:ext cx="11002930" cy="306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F6E293-E5F2-36C7-6F83-8EBB25F34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987" y="2475839"/>
            <a:ext cx="4229265" cy="151776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929EAB-3A55-8F85-0B46-D3D5AFE9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E4FD3-8FE2-F448-2960-6F37C4E4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0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27C7-1F19-366B-3DA2-2DD19D71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6157F-3AA6-15B5-802C-BEB592B3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NPM</a:t>
            </a:r>
          </a:p>
          <a:p>
            <a:r>
              <a:rPr lang="en-US" dirty="0"/>
              <a:t>GitHub</a:t>
            </a:r>
          </a:p>
          <a:p>
            <a:r>
              <a:rPr lang="en-US" dirty="0"/>
              <a:t>URL</a:t>
            </a:r>
          </a:p>
          <a:p>
            <a:r>
              <a:rPr lang="en-US" dirty="0"/>
              <a:t>Local</a:t>
            </a:r>
          </a:p>
          <a:p>
            <a:r>
              <a:rPr lang="en-US" dirty="0"/>
              <a:t>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63AF97-7E66-3ADF-E8D2-7CB3AF655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572" y="3891063"/>
            <a:ext cx="4564792" cy="21644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27B8FA-172F-F582-50B7-E0FFC674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502" y="914400"/>
            <a:ext cx="3896269" cy="28864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03E62C-3CB2-11BE-94DC-3C4202A56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400" y="5124437"/>
            <a:ext cx="3667637" cy="67636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AC9728-75B4-C883-A990-BE48D5CC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A4483-343B-87D5-BCFB-F43DCDA2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31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9EC85-063D-A73C-08D3-F6BF1ACF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71759"/>
            <a:ext cx="10925176" cy="11288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The Magic String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4B21692-652C-4371-95C5-05248EF34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789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0510A8-709F-5C5C-5ED1-EB31E50F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7386D4-6DDC-7A18-3D4E-39B6BA40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031028-1569-E17C-012D-B066A0161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288" y="2389782"/>
            <a:ext cx="4341559" cy="29805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A55690-C830-D9D9-9E5B-64C41A3D070D}"/>
              </a:ext>
            </a:extLst>
          </p:cNvPr>
          <p:cNvSpPr/>
          <p:nvPr/>
        </p:nvSpPr>
        <p:spPr>
          <a:xfrm>
            <a:off x="8068235" y="4558553"/>
            <a:ext cx="1949824" cy="29583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E8DFE9-4BCC-FEFA-0219-3484E92BE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85" y="2474279"/>
            <a:ext cx="3324530" cy="295839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E9AEC7-8B80-7071-4686-41FD33AFE44D}"/>
              </a:ext>
            </a:extLst>
          </p:cNvPr>
          <p:cNvSpPr/>
          <p:nvPr/>
        </p:nvSpPr>
        <p:spPr>
          <a:xfrm>
            <a:off x="3189156" y="3004666"/>
            <a:ext cx="1032115" cy="31473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4556-FC58-9291-976E-92784ADDC0C3}"/>
              </a:ext>
            </a:extLst>
          </p:cNvPr>
          <p:cNvSpPr/>
          <p:nvPr/>
        </p:nvSpPr>
        <p:spPr>
          <a:xfrm>
            <a:off x="3705213" y="5120495"/>
            <a:ext cx="1355302" cy="31473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36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97B71-0284-FB25-ABE4-E9A14A57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 </a:t>
            </a:r>
            <a:r>
              <a:rPr lang="en-US" dirty="0" err="1"/>
              <a:t>publisher.extension</a:t>
            </a:r>
            <a:r>
              <a:rPr lang="en-US" dirty="0"/>
              <a:t> really?</a:t>
            </a:r>
            <a:endParaRPr lang="en-US" cap="non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572707-A39C-F53A-2175-9FD730A77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221992"/>
            <a:ext cx="10691812" cy="2892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EC4202-6FE1-5556-0364-C30E3B143A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17" r="16561"/>
          <a:stretch>
            <a:fillRect/>
          </a:stretch>
        </p:blipFill>
        <p:spPr>
          <a:xfrm flipH="1">
            <a:off x="8275041" y="4217207"/>
            <a:ext cx="1933671" cy="179518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97D431-E8F8-2F6F-894A-A50A9884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F9FBB-3B49-DAA6-AF98-41B7AAE3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3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95F0-39EE-AAC3-B277-B28F3BBE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extension is a long-lived process inside your editor</a:t>
            </a:r>
            <a:r>
              <a:rPr lang="en-US" b="1" dirty="0"/>
              <a:t>.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B4DF48-98E8-C584-C3D5-0A6AA01D6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7516"/>
          <a:stretch>
            <a:fillRect/>
          </a:stretch>
        </p:blipFill>
        <p:spPr>
          <a:xfrm>
            <a:off x="516017" y="2705622"/>
            <a:ext cx="11159966" cy="225995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226D53-A039-8869-39DA-73E672F7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70A087-E507-5FF4-D198-4A01FDF0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95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7215483-AD0C-4E00-BF87-04C4DA6AC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29522-A332-E133-B764-38730C71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Same string. Different Registry.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F9F470-C7B7-4B96-90CD-6D53EA020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D8096F4-F3A5-7CD4-D8E9-5777D7B83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01202"/>
            <a:ext cx="12192000" cy="378641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EDB3C-7322-7F0A-4F0C-57B9CE88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F7752-D192-C995-A21C-E826F5E5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44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2286BE-BF6F-2D0D-FA53-F13B93A34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AEF2CE-8232-7DEE-80CC-132B1F33E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192CA9-6E52-881A-7407-A474F76A2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3B31C04-CA58-3189-A4FC-616C76981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1B91F-7C05-48D5-239A-CFA1825D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Same string. Different Registry.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8441D1-1211-B943-F2A7-FE3A723D8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EC45848-A2BD-5345-8E4C-090B324E4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2548709"/>
            <a:ext cx="3289300" cy="3073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41278C-6EA5-F808-5E05-FD73957F0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8825" y="2527785"/>
            <a:ext cx="2882900" cy="3187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22798A-0912-67D1-93AB-623B71B3B464}"/>
              </a:ext>
            </a:extLst>
          </p:cNvPr>
          <p:cNvSpPr/>
          <p:nvPr/>
        </p:nvSpPr>
        <p:spPr>
          <a:xfrm>
            <a:off x="3119718" y="4908176"/>
            <a:ext cx="1438835" cy="2958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D65846-AF05-C753-94C1-E4A88008136C}"/>
              </a:ext>
            </a:extLst>
          </p:cNvPr>
          <p:cNvSpPr/>
          <p:nvPr/>
        </p:nvSpPr>
        <p:spPr>
          <a:xfrm>
            <a:off x="7318025" y="5267119"/>
            <a:ext cx="1851027" cy="34246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DC0D68D-A20D-8C57-9FDE-B139439DA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98ED849-284B-4A6E-CAEF-CE0F6979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04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D7EA8-1FCB-ACF8-75A9-56B956397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FAAA1A-B990-F0F6-5D9D-C071C43AB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51B0F8-B79B-F3F1-A10E-8DA85578E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9DB4443-4C90-C765-DBE3-889DCD7DC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8C6471-C47C-0238-387B-A6FA6F005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Same string. Different Registry.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25DBE2-6B9F-8896-6A4A-92041D7FA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D898677-C8FE-3C1F-20C5-DC2F1544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68" y="2659557"/>
            <a:ext cx="8999463" cy="246970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D6FE8-24A3-C144-8314-A3A5B953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62C04B-60A7-4B58-BBC7-D67D133D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22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BD591-A4D3-4C1E-53B4-5D9C0686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1E465-9FC7-B01D-17E8-0DD5E9E13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GH account</a:t>
            </a:r>
          </a:p>
          <a:p>
            <a:r>
              <a:rPr lang="en-US" dirty="0"/>
              <a:t>Create an Eclipse Account</a:t>
            </a:r>
          </a:p>
          <a:p>
            <a:r>
              <a:rPr lang="en-US" dirty="0"/>
              <a:t>Link GH to Eclipse</a:t>
            </a:r>
          </a:p>
          <a:p>
            <a:r>
              <a:rPr lang="en-US" dirty="0"/>
              <a:t>Create Open VSX account</a:t>
            </a:r>
          </a:p>
          <a:p>
            <a:r>
              <a:rPr lang="en-US" dirty="0"/>
              <a:t>Connect with Eclipse</a:t>
            </a:r>
          </a:p>
          <a:p>
            <a:r>
              <a:rPr lang="en-US" dirty="0"/>
              <a:t>Done!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4B8BEE-28E9-BC1C-1CFE-51CB868F8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5D095-942D-0AE6-5831-8D73510F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8C1020-A026-E6A2-7D10-4C6A6CF39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267" y="1880977"/>
            <a:ext cx="5310775" cy="408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47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6D681-7204-E8E6-5710-45EE7DAC8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Work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5B4D1E-F0FC-6F85-24C1-744CA39D6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111396"/>
            <a:ext cx="10691812" cy="34782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F3437-3103-A8EA-5BFD-52D51908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AA61D-007A-8D06-EC03-48BC0EF21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18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B306-217D-BDF5-623F-46BDFA64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familiar face?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96F3B-302D-64A9-4A5E-C42B488C9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4" y="4759783"/>
            <a:ext cx="10691265" cy="64047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Same primitive, aimed somewhere new. This time what gets confused is a publisher namespace.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0C2C9B-9484-A2BE-1905-65604CBC7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15" y="2098217"/>
            <a:ext cx="11467369" cy="239373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99BB23-52D4-E098-77E5-EE1C8570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Install Me Maybe - Raphael Silva - DEF CON 34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1FFD7-F0A6-2BFE-4A64-1298018FB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6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B4A0-9A2B-0E90-1BC7-BE5CFBA6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Name-takeover, meet dependency confusion.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D6D72-1AA5-E7DD-969E-5E3E1AA8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8A05A-632E-9259-0488-9D907523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21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D1AFB0-9CA6-6268-1913-C5CB87250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38" y="2614011"/>
            <a:ext cx="11942124" cy="218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20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3595E-67D3-5863-D0D3-532C96BC4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Attack Model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948E84-0FAF-50FA-0BD0-A588BD9DD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23" y="2351234"/>
            <a:ext cx="12105154" cy="215553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616B8-9622-5CE1-DDE9-B08F6BEC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5330B-5CAC-E148-9E90-CB41C827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721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B6DBF-7FD5-6F86-0712-988E9E8AE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ids travel 1/5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FED291-224D-B576-B175-AB3E860A3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223539"/>
            <a:ext cx="10691812" cy="373807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EB0488-0DBF-0480-297B-47FF9DA14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FFF54E-0E44-A267-C9E8-BFBABC276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89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8D3B-68DD-FFAF-1C8F-63B5E7A50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99899-4B07-73C6-04C9-0454910DA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ids travel 2/5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BED6DF-1DBB-7C36-E5E6-887051B45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100" y="1925707"/>
            <a:ext cx="10263697" cy="40675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962D57-36C8-2EAC-9387-2AE36C9A6FB7}"/>
              </a:ext>
            </a:extLst>
          </p:cNvPr>
          <p:cNvSpPr/>
          <p:nvPr/>
        </p:nvSpPr>
        <p:spPr>
          <a:xfrm>
            <a:off x="5931948" y="4214191"/>
            <a:ext cx="402591" cy="15902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030B5A-A53F-ED5F-0359-BF71CC41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94713-E46B-A507-3059-32CF6D313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5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C877C-ABA3-BB42-540C-DC66FE956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2657-0881-0297-50C6-9F94E4678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ids travel 3/5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350D32-2EC4-197F-893D-28174DEBA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838" y="1914791"/>
            <a:ext cx="9790324" cy="402880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4BDF39-CA1A-0AF5-5BA5-ECE9A232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93D63-470C-A189-8C7A-24330989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41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4BB49-1118-10FA-03F0-9681D45D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BB544-1BAE-C318-A279-C52C41CF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ids travel 4/5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6180C1-4C4E-A643-50C6-1F6D4407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D1DC9-6D0F-215F-576A-A75EBF6C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26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5A90795-91D4-BB88-9852-9E83D31A6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005" y="1786764"/>
            <a:ext cx="11027989" cy="36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15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71DF7-AFC6-9364-D874-7D67ED2EC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3984-E551-3407-BD2A-DA295FF6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ids travel 5/5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48C7D-7D28-1438-2892-1495EF26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F1E51-557B-BAE4-ACB1-72B356B0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27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13B6E36-7124-7AE4-CAF9-D1DEB9BFA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041638"/>
            <a:ext cx="10691812" cy="36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81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8520-EA21-AA8B-7CDE-414CFAEF1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BFA5-425F-0663-977A-0BEAFEF4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Claimable IDs in the wild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AA1D9C-5E36-B379-382A-BF4DF1483F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635" y="1868558"/>
            <a:ext cx="11203380" cy="383177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D55E45-72CC-1259-DF29-EC80DC775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305FC-B8B3-4E90-319D-3F1ECC6F6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D32A37-F4C5-D2E0-3A72-F190AC28B8BD}"/>
              </a:ext>
            </a:extLst>
          </p:cNvPr>
          <p:cNvSpPr/>
          <p:nvPr/>
        </p:nvSpPr>
        <p:spPr>
          <a:xfrm>
            <a:off x="6320118" y="4222376"/>
            <a:ext cx="4598894" cy="40341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4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E816A-E412-C9EC-CA7E-9DDEE14E2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676EA-B0D9-79E6-CC91-29ADAA87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from scanning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078A51-D2B6-2023-8B91-2DB21EF89C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9844" y="2164171"/>
            <a:ext cx="10691812" cy="32737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149423-B073-468B-612E-C8D25582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BB9E1-B693-CD1D-14CA-49512C0F3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76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16B2-63C6-9B4A-C9E5-8489BD23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ENM - Ethical Non-Malware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7071DE-1B90-0EF4-7DAB-B9245D61E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002" y="1997032"/>
            <a:ext cx="9758295" cy="3740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AE0DAE-74BD-102A-9981-C4B0FD29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D05A45-36E5-6B3D-F494-59A0D569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80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D47B8-2A76-5157-96D2-35A502E9D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0A56-3614-4D94-ACD4-2EB37B60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the callbacks look like?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A9C581-9927-D500-268C-B24F1FA0E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C4024-2910-88D8-8C56-88571EB9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31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5BEDD9-9740-AB91-6A82-43E28C405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088" y="2299147"/>
            <a:ext cx="10691812" cy="35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57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A2D9F-B1CC-294D-B204-426A23349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9CEA-F319-5FE8-E84D-9CE452C3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Results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3FD5AB-F097-7F52-A18F-0AEA0E7B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A7CB9-43CF-ABF0-2476-BDD44C482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32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F1774B4-AEA1-2804-0565-B798819A1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4542" y="1876985"/>
            <a:ext cx="10226823" cy="406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50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2A56D-BCC8-8ADE-7621-8CD10EA3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4BD6F-B87A-3950-9330-273FE7AE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Results By the numbers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F3E524-8D99-9A01-8910-4C155F39D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338AF-974B-6093-BD0B-25EB107D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33</a:t>
            </a:fld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0C9BBB2-410F-9BE2-08EB-5F27D3B61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0088" y="1819028"/>
            <a:ext cx="10691812" cy="36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31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91E3-1B9B-607D-6D8D-55255876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Months Later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BA26CBD-C658-A35D-C0C0-C3B6AC5CD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12517" y="1619069"/>
            <a:ext cx="8766966" cy="447294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CD4A0-2B26-B5D4-656D-270380D18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345CDB-7CD7-9A62-1792-2876FA030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21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61BE-5FA3-5BB4-E7FE-11A81C23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are catching up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5C018B-0E1C-A845-3B5C-5588F0694E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911" y="2222500"/>
            <a:ext cx="10228165" cy="374015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E6C69-06F3-8E8E-C816-226C8B911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312331-AD60-F4B7-DC35-8D156F8DB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35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C0E0E-B70D-95BD-1722-66051C62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58FF7-631E-5D35-E166-5E64D6F08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 an org-wide allowlist for approved editor extensions (per marketplace!)</a:t>
            </a:r>
          </a:p>
          <a:p>
            <a:r>
              <a:rPr lang="en-US" dirty="0"/>
              <a:t>Block or restrict installation of unknown/unapproved extensions</a:t>
            </a:r>
          </a:p>
          <a:p>
            <a:r>
              <a:rPr lang="en-US" dirty="0"/>
              <a:t>Disable automatic extension updates when possible</a:t>
            </a:r>
          </a:p>
          <a:p>
            <a:r>
              <a:rPr lang="en-US" dirty="0"/>
              <a:t>Introduce a review/cooldown period before newly published extensions/versions are allowed to be installed, ideally 48h+</a:t>
            </a:r>
          </a:p>
          <a:p>
            <a:r>
              <a:rPr lang="en-US" dirty="0"/>
              <a:t>Endpoint protection</a:t>
            </a:r>
          </a:p>
          <a:p>
            <a:r>
              <a:rPr lang="en-US" dirty="0"/>
              <a:t>Review internal templates, </a:t>
            </a:r>
            <a:r>
              <a:rPr lang="en-US" dirty="0" err="1"/>
              <a:t>devcontainers</a:t>
            </a:r>
            <a:r>
              <a:rPr lang="en-US" dirty="0"/>
              <a:t>, bootstrap scripts, and onboarding docs so only approved extension identifiers are referenced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C5CB82-AEB8-CC5C-77EF-491FF845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6585C-1396-A90F-566C-46DC8FD7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2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96B3-E625-CE4C-CB69-2E955C8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process -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33CDC-9560-41F0-5504-BE7DEB297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Sensitive nature of the whole thing</a:t>
            </a:r>
          </a:p>
          <a:p>
            <a:r>
              <a:rPr lang="en-US" dirty="0"/>
              <a:t>Sheer number of cases to go through</a:t>
            </a:r>
          </a:p>
          <a:p>
            <a:r>
              <a:rPr lang="en-US" dirty="0"/>
              <a:t>Novelty reports to most companies </a:t>
            </a:r>
            <a:r>
              <a:rPr lang="en-US" dirty="0">
                <a:sym typeface="Wingdings" pitchFamily="2" charset="2"/>
              </a:rPr>
              <a:t> Skepticism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You also have to deal with…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Slow triage (influx of slop reports)</a:t>
            </a:r>
          </a:p>
          <a:p>
            <a:r>
              <a:rPr lang="en-US" dirty="0">
                <a:sym typeface="Wingdings" pitchFamily="2" charset="2"/>
              </a:rPr>
              <a:t>Disputes (LOTS of re-explaining the issue)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FDF24-7EFA-2D7C-1569-35FDE484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A0FD65-46EC-9B79-2C9A-EDFC7CDE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79956C-AC6F-1A6C-7345-BA22485E3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247" y="2221992"/>
            <a:ext cx="4703390" cy="277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1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CE526-7EC8-D8EA-1FDD-2F84D59B0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53FE-B829-9075-FD40-8C3CD69AD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Disclosure process – What did the Reports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DAC6B-3C46-94DB-0E33-107F1ED8F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Intro to who I am and what I am researching (with explanation of the issue in depth)</a:t>
            </a:r>
          </a:p>
          <a:p>
            <a:r>
              <a:rPr lang="en-US" dirty="0"/>
              <a:t>What I observed/PoC (what triggered it, callbacks, important data points and attribution)</a:t>
            </a:r>
          </a:p>
          <a:p>
            <a:r>
              <a:rPr lang="en-US" dirty="0"/>
              <a:t>Why I think this matters</a:t>
            </a:r>
          </a:p>
          <a:p>
            <a:r>
              <a:rPr lang="en-US" dirty="0"/>
              <a:t>Different ways this can happen</a:t>
            </a:r>
          </a:p>
          <a:p>
            <a:r>
              <a:rPr lang="en-US" dirty="0"/>
              <a:t>What I’m sharing</a:t>
            </a:r>
          </a:p>
          <a:p>
            <a:r>
              <a:rPr lang="en-US" dirty="0"/>
              <a:t>Impact</a:t>
            </a:r>
          </a:p>
          <a:p>
            <a:r>
              <a:rPr lang="en-US" dirty="0"/>
              <a:t>Remediation</a:t>
            </a:r>
          </a:p>
          <a:p>
            <a:r>
              <a:rPr lang="en-US" dirty="0"/>
              <a:t>FAQ</a:t>
            </a:r>
          </a:p>
          <a:p>
            <a:r>
              <a:rPr lang="en-US" dirty="0"/>
              <a:t>Attachments (example of an extension + all relevant callbacks)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F4945-B923-4F50-F7DC-7E8D8343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84E50-53DE-03F4-4C74-C2F2B975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9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3505F-4C31-9869-C743-6C3FA393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Process - Responses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3A4CCCE-609E-99BB-0D8B-F487E8404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91" y="1468780"/>
            <a:ext cx="10691812" cy="192820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0B28DA-D273-8D9F-B6A1-F9BF8B53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ED164-F4B6-C261-C0DD-EE7EC1674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39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8B3B77-ACDC-A5E8-210A-3DC500BA5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25" y="5507359"/>
            <a:ext cx="7772400" cy="5669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C5633B-D953-D43B-3457-57FE500B4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02"/>
          <a:stretch>
            <a:fillRect/>
          </a:stretch>
        </p:blipFill>
        <p:spPr>
          <a:xfrm>
            <a:off x="4122012" y="3325265"/>
            <a:ext cx="7772400" cy="11809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7615EE-FCE4-DA6A-8E08-85C5A77C0E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4" y="4500262"/>
            <a:ext cx="6363147" cy="10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04D18-C1E6-7C76-D5D1-55507C58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24AF8-815D-EFAA-1ED3-60A3A954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Process – How not to respond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C1A77A-38B8-6A92-27E2-1B032D276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0B0D5-22CC-C78B-2D3C-6B4740917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40</a:t>
            </a:fld>
            <a:endParaRPr lang="en-US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09A0545B-8643-C946-EAC6-6B835523F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44" y="2828925"/>
            <a:ext cx="9563100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6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8B973-2137-A127-0C45-377D17013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3DD23-2C09-4D64-E74C-07D84BBC8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extensions identified as research extensions</a:t>
            </a:r>
          </a:p>
          <a:p>
            <a:r>
              <a:rPr lang="en-US" dirty="0"/>
              <a:t>Clear about what is being collected</a:t>
            </a:r>
          </a:p>
          <a:p>
            <a:r>
              <a:rPr lang="en-US" dirty="0"/>
              <a:t>No harvesting of any excessive data</a:t>
            </a:r>
          </a:p>
          <a:p>
            <a:r>
              <a:rPr lang="en-US" dirty="0"/>
              <a:t>Contact detail present on extensions</a:t>
            </a:r>
          </a:p>
          <a:p>
            <a:r>
              <a:rPr lang="en-US" dirty="0"/>
              <a:t>Not able to receive commands after the fact</a:t>
            </a:r>
          </a:p>
          <a:p>
            <a:r>
              <a:rPr lang="en-US" dirty="0"/>
              <a:t>Deletion of data after reports are done</a:t>
            </a:r>
          </a:p>
          <a:p>
            <a:r>
              <a:rPr lang="en-US" dirty="0"/>
              <a:t>Responsible disclosure to all affected parties</a:t>
            </a:r>
          </a:p>
          <a:p>
            <a:r>
              <a:rPr lang="en-US" dirty="0"/>
              <a:t>Drive changes to make community safer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BE8DA-E13B-DD1F-3604-102AD990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Install Me Maybe - Raphael Silva - DEF CON 34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BA4EF-B067-6087-FBA9-C07A962C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0AC03A-2E9D-9173-EDEA-3A5F2E9A9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0" y="1952983"/>
            <a:ext cx="5345206" cy="400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0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3096-BF4B-E6F9-3EAD-D142EB171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now? Good or bad first?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99129-A0E4-BB35-06F6-EACC3FCB8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Prevent publication of extensions that exist on the VSC Marketplace without verified ownership (Issue #12375)</a:t>
            </a:r>
          </a:p>
          <a:p>
            <a:r>
              <a:rPr lang="en-US" dirty="0"/>
              <a:t>Extension names will be required to be unique across Open VSX, including across different namespaces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254E47-E18E-B3E2-14E1-85B56AF27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Install Me Maybe - Raphael Silva - DEF CON 34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B6529-04DE-0CD5-F814-7B9CFF9D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2E2DEE-CD94-674B-D074-7FE15FCFE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989" y="3529584"/>
            <a:ext cx="5343023" cy="256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3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4BE74-1FA5-D104-4A7E-9C8A7B54D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EE03F4-2868-8B13-EEAF-9D048BC8E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2828651"/>
            <a:ext cx="7419975" cy="1005657"/>
          </a:xfrm>
        </p:spPr>
        <p:txBody>
          <a:bodyPr>
            <a:normAutofit lnSpcReduction="10000"/>
          </a:bodyPr>
          <a:lstStyle/>
          <a:p>
            <a:pPr>
              <a:lnSpc>
                <a:spcPct val="132000"/>
              </a:lnSpc>
            </a:pPr>
            <a:r>
              <a:rPr lang="en-US" sz="2400">
                <a:solidFill>
                  <a:srgbClr val="4543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claimable VS Code extension IDs into supply-chain attacks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AF425B-0FD7-D753-2B42-9719349181B4}"/>
              </a:ext>
            </a:extLst>
          </p:cNvPr>
          <p:cNvSpPr txBox="1"/>
          <p:nvPr/>
        </p:nvSpPr>
        <p:spPr>
          <a:xfrm>
            <a:off x="-51881" y="6134100"/>
            <a:ext cx="442509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Raphael Silva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Security Researcher @ Aikido Security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D8FAE2-9625-3D0B-3AFC-9F32831D9124}"/>
              </a:ext>
            </a:extLst>
          </p:cNvPr>
          <p:cNvGrpSpPr/>
          <p:nvPr/>
        </p:nvGrpSpPr>
        <p:grpSpPr>
          <a:xfrm>
            <a:off x="1685196" y="3782373"/>
            <a:ext cx="2101477" cy="2207085"/>
            <a:chOff x="2531034" y="4111201"/>
            <a:chExt cx="2101477" cy="2207085"/>
          </a:xfrm>
        </p:grpSpPr>
        <p:pic>
          <p:nvPicPr>
            <p:cNvPr id="7" name="Picture 6" descr="A black and white x&#10;&#10;Description automatically generated">
              <a:extLst>
                <a:ext uri="{FF2B5EF4-FFF2-40B4-BE49-F238E27FC236}">
                  <a16:creationId xmlns:a16="http://schemas.microsoft.com/office/drawing/2014/main" id="{411481BF-F526-9154-F47B-D77B5C9E1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034" y="4111201"/>
              <a:ext cx="2101477" cy="2101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A0FD47-5CCD-B28C-9ADC-D3E270F55BF4}"/>
                </a:ext>
              </a:extLst>
            </p:cNvPr>
            <p:cNvSpPr txBox="1"/>
            <p:nvPr/>
          </p:nvSpPr>
          <p:spPr>
            <a:xfrm>
              <a:off x="2949760" y="5948954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@0x_rcss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6D0415-EEB4-DCDB-4964-763F37489EE2}"/>
              </a:ext>
            </a:extLst>
          </p:cNvPr>
          <p:cNvGrpSpPr/>
          <p:nvPr/>
        </p:nvGrpSpPr>
        <p:grpSpPr>
          <a:xfrm>
            <a:off x="4824168" y="4035052"/>
            <a:ext cx="1647926" cy="2099048"/>
            <a:chOff x="9394669" y="4398644"/>
            <a:chExt cx="1647926" cy="20990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CD9E75-E385-2ECB-9ACE-C1E7341A2B3E}"/>
                </a:ext>
              </a:extLst>
            </p:cNvPr>
            <p:cNvSpPr txBox="1"/>
            <p:nvPr/>
          </p:nvSpPr>
          <p:spPr>
            <a:xfrm>
              <a:off x="9394670" y="6128360"/>
              <a:ext cx="164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raphaelcssilva</a:t>
              </a:r>
            </a:p>
          </p:txBody>
        </p:sp>
        <p:pic>
          <p:nvPicPr>
            <p:cNvPr id="13" name="Picture 12" descr="A blue square with white letters&#10;&#10;Description automatically generated">
              <a:extLst>
                <a:ext uri="{FF2B5EF4-FFF2-40B4-BE49-F238E27FC236}">
                  <a16:creationId xmlns:a16="http://schemas.microsoft.com/office/drawing/2014/main" id="{F65178B5-C1B5-D6B1-5A11-DC571D739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4669" y="4398644"/>
              <a:ext cx="1647926" cy="1647926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60C2D4D-4CAD-C65A-C08C-8EFE66CCF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1399358"/>
            <a:ext cx="7061200" cy="1346200"/>
          </a:xfrm>
          <a:prstGeom prst="rect">
            <a:avLst/>
          </a:prstGeom>
        </p:spPr>
      </p:pic>
      <p:pic>
        <p:nvPicPr>
          <p:cNvPr id="8" name="Picture 7" descr="DEF CON 34 logo">
            <a:extLst>
              <a:ext uri="{FF2B5EF4-FFF2-40B4-BE49-F238E27FC236}">
                <a16:creationId xmlns:a16="http://schemas.microsoft.com/office/drawing/2014/main" id="{3C8F3B19-D1E4-DA74-7AA9-D9B9EDE81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401" y="2179458"/>
            <a:ext cx="3810000" cy="3810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04E7B5-EADB-3644-F691-7C8B3484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56422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442154b-ccf8-426b-bb74-8af50d062b8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57D09ADD415445A9C89CE64AD1A63D" ma:contentTypeVersion="19" ma:contentTypeDescription="Create a new document." ma:contentTypeScope="" ma:versionID="fdf3e1ede20f877a3370ffb336171db9">
  <xsd:schema xmlns:xsd="http://www.w3.org/2001/XMLSchema" xmlns:xs="http://www.w3.org/2001/XMLSchema" xmlns:p="http://schemas.microsoft.com/office/2006/metadata/properties" xmlns:ns3="e442154b-ccf8-426b-bb74-8af50d062b84" xmlns:ns4="7ec166d8-6fe0-4ee7-931f-9fdb17b16271" targetNamespace="http://schemas.microsoft.com/office/2006/metadata/properties" ma:root="true" ma:fieldsID="3d09a2b222dd05c01cb78fc69a3f5353" ns3:_="" ns4:_="">
    <xsd:import namespace="e442154b-ccf8-426b-bb74-8af50d062b84"/>
    <xsd:import namespace="7ec166d8-6fe0-4ee7-931f-9fdb17b162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_activity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2154b-ccf8-426b-bb74-8af50d062b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c166d8-6fe0-4ee7-931f-9fdb17b1627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7AC523-86AE-4557-BAF9-F50CA7695F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A4DE78-85CE-4E2A-9362-7A7E0CEF0AE2}">
  <ds:schemaRefs>
    <ds:schemaRef ds:uri="http://schemas.microsoft.com/office/infopath/2007/PartnerControls"/>
    <ds:schemaRef ds:uri="http://schemas.microsoft.com/office/2006/metadata/properties"/>
    <ds:schemaRef ds:uri="7ec166d8-6fe0-4ee7-931f-9fdb17b16271"/>
    <ds:schemaRef ds:uri="http://schemas.microsoft.com/office/2006/documentManagement/types"/>
    <ds:schemaRef ds:uri="e442154b-ccf8-426b-bb74-8af50d062b84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22F47B8-E5B0-4B0D-8A4D-6E5FCAE9B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42154b-ccf8-426b-bb74-8af50d062b84"/>
    <ds:schemaRef ds:uri="7ec166d8-6fe0-4ee7-931f-9fdb17b162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677be72-cda1-47e8-ae4a-320b4692c7d7}" enabled="0" method="" siteId="{6677be72-cda1-47e8-ae4a-320b4692c7d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41184</TotalTime>
  <Words>1171</Words>
  <Application>Microsoft Macintosh PowerPoint</Application>
  <PresentationFormat>Widescreen</PresentationFormat>
  <Paragraphs>221</Paragraphs>
  <Slides>43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Aptos</vt:lpstr>
      <vt:lpstr>Arial</vt:lpstr>
      <vt:lpstr>Calisto MT</vt:lpstr>
      <vt:lpstr>Univers Condensed</vt:lpstr>
      <vt:lpstr>Wingdings</vt:lpstr>
      <vt:lpstr>ChronicleVTI</vt:lpstr>
      <vt:lpstr>PowerPoint Presentation</vt:lpstr>
      <vt:lpstr>Introduction</vt:lpstr>
      <vt:lpstr>Introduction</vt:lpstr>
      <vt:lpstr>Last year…</vt:lpstr>
      <vt:lpstr>Last year…</vt:lpstr>
      <vt:lpstr>Last year…</vt:lpstr>
      <vt:lpstr>Why developer environments matter</vt:lpstr>
      <vt:lpstr>Why VS Code Is an Attacker’s Dream</vt:lpstr>
      <vt:lpstr>VS Code Extension Anatomy</vt:lpstr>
      <vt:lpstr>Silent Triggers: activationEvents &amp; Scripts</vt:lpstr>
      <vt:lpstr>Dependencies</vt:lpstr>
      <vt:lpstr>The Magic String</vt:lpstr>
      <vt:lpstr>What is publisher.extension really?</vt:lpstr>
      <vt:lpstr>An extension is a long-lived process inside your editor. </vt:lpstr>
      <vt:lpstr>Same string. Different Registry.</vt:lpstr>
      <vt:lpstr>Same string. Different Registry.</vt:lpstr>
      <vt:lpstr>Same string. Different Registry.</vt:lpstr>
      <vt:lpstr>Publishing extensions</vt:lpstr>
      <vt:lpstr>Previous Work</vt:lpstr>
      <vt:lpstr>A familiar face?</vt:lpstr>
      <vt:lpstr>Name-takeover, meet dependency confusion.</vt:lpstr>
      <vt:lpstr>The Attack Model</vt:lpstr>
      <vt:lpstr>Where ids travel 1/5</vt:lpstr>
      <vt:lpstr>Where ids travel 2/5</vt:lpstr>
      <vt:lpstr>Where ids travel 3/5</vt:lpstr>
      <vt:lpstr>Where ids travel 4/5</vt:lpstr>
      <vt:lpstr>Where ids travel 5/5</vt:lpstr>
      <vt:lpstr>Finding Claimable IDs in the wild</vt:lpstr>
      <vt:lpstr>Results from scanning</vt:lpstr>
      <vt:lpstr>ENM - Ethical Non-Malware</vt:lpstr>
      <vt:lpstr>What did the callbacks look like?</vt:lpstr>
      <vt:lpstr>End Results</vt:lpstr>
      <vt:lpstr>End Results By the numbers</vt:lpstr>
      <vt:lpstr>4 Months Later</vt:lpstr>
      <vt:lpstr>People are catching up</vt:lpstr>
      <vt:lpstr>Mitigations</vt:lpstr>
      <vt:lpstr>Disclosure process - Reports</vt:lpstr>
      <vt:lpstr>Disclosure process – What did the Reports look like?</vt:lpstr>
      <vt:lpstr>Disclosure Process - Responses</vt:lpstr>
      <vt:lpstr>Disclosure Process – How not to respond</vt:lpstr>
      <vt:lpstr>Ethical considerations</vt:lpstr>
      <vt:lpstr>What now? Good or bad first?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Raphael Silva</dc:creator>
  <cp:lastModifiedBy>Raphael Silva</cp:lastModifiedBy>
  <cp:revision>23</cp:revision>
  <dcterms:created xsi:type="dcterms:W3CDTF">2025-05-18T00:13:31Z</dcterms:created>
  <dcterms:modified xsi:type="dcterms:W3CDTF">2026-08-08T16:42:46Z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0x0101003C57D09ADD415445A9C89CE64AD1A63D</vt:lpwstr>
  </property>
</Properties>
</file>