
<file path=[Content_Types].xml><?xml version="1.0" encoding="utf-8"?>
<Types xmlns="http://schemas.openxmlformats.org/package/2006/content-types">
  <Default Extension="jpeg" ContentType="image/jpeg"/>
  <Default Extension="jpg" ContentType="image/jpeg"/>
  <Default Extension="png" ContentType="image/png"/>
  <Default Extension="pnj"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51"/>
  </p:notesMasterIdLst>
  <p:sldIdLst>
    <p:sldId id="256" r:id="rId5"/>
    <p:sldId id="258" r:id="rId6"/>
    <p:sldId id="314" r:id="rId7"/>
    <p:sldId id="309" r:id="rId8"/>
    <p:sldId id="278" r:id="rId9"/>
    <p:sldId id="315" r:id="rId10"/>
    <p:sldId id="257" r:id="rId11"/>
    <p:sldId id="259" r:id="rId12"/>
    <p:sldId id="261" r:id="rId13"/>
    <p:sldId id="260" r:id="rId14"/>
    <p:sldId id="262" r:id="rId15"/>
    <p:sldId id="265" r:id="rId16"/>
    <p:sldId id="263" r:id="rId17"/>
    <p:sldId id="264" r:id="rId18"/>
    <p:sldId id="267" r:id="rId19"/>
    <p:sldId id="310" r:id="rId20"/>
    <p:sldId id="311" r:id="rId21"/>
    <p:sldId id="324" r:id="rId22"/>
    <p:sldId id="317" r:id="rId23"/>
    <p:sldId id="293" r:id="rId24"/>
    <p:sldId id="295" r:id="rId25"/>
    <p:sldId id="296" r:id="rId26"/>
    <p:sldId id="297" r:id="rId27"/>
    <p:sldId id="298" r:id="rId28"/>
    <p:sldId id="299" r:id="rId29"/>
    <p:sldId id="300" r:id="rId30"/>
    <p:sldId id="301" r:id="rId31"/>
    <p:sldId id="325" r:id="rId32"/>
    <p:sldId id="302" r:id="rId33"/>
    <p:sldId id="303" r:id="rId34"/>
    <p:sldId id="304" r:id="rId35"/>
    <p:sldId id="305" r:id="rId36"/>
    <p:sldId id="306" r:id="rId37"/>
    <p:sldId id="307" r:id="rId38"/>
    <p:sldId id="326" r:id="rId39"/>
    <p:sldId id="316" r:id="rId40"/>
    <p:sldId id="320" r:id="rId41"/>
    <p:sldId id="313" r:id="rId42"/>
    <p:sldId id="323" r:id="rId43"/>
    <p:sldId id="318" r:id="rId44"/>
    <p:sldId id="319" r:id="rId45"/>
    <p:sldId id="321" r:id="rId46"/>
    <p:sldId id="312" r:id="rId47"/>
    <p:sldId id="322" r:id="rId48"/>
    <p:sldId id="327" r:id="rId49"/>
    <p:sldId id="29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83" autoAdjust="0"/>
    <p:restoredTop sz="63143" autoAdjust="0"/>
  </p:normalViewPr>
  <p:slideViewPr>
    <p:cSldViewPr snapToGrid="0">
      <p:cViewPr varScale="1">
        <p:scale>
          <a:sx n="74" d="100"/>
          <a:sy n="74" d="100"/>
        </p:scale>
        <p:origin x="214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D0BEE3-DAE8-4604-A8DD-A3DE2801C62F}" type="datetimeFigureOut">
              <a:rPr lang="en-US" smtClean="0"/>
              <a:t>10/22/26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246D9B-92F1-4C40-9997-9969DE911CE4}" type="slidenum">
              <a:rPr lang="en-US" smtClean="0"/>
              <a:t>‹#›</a:t>
            </a:fld>
            <a:endParaRPr lang="en-US"/>
          </a:p>
        </p:txBody>
      </p:sp>
    </p:spTree>
    <p:extLst>
      <p:ext uri="{BB962C8B-B14F-4D97-AF65-F5344CB8AC3E}">
        <p14:creationId xmlns:p14="http://schemas.microsoft.com/office/powerpoint/2010/main" val="385618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a:t>
            </a:fld>
            <a:endParaRPr lang="en-US"/>
          </a:p>
        </p:txBody>
      </p:sp>
    </p:spTree>
    <p:extLst>
      <p:ext uri="{BB962C8B-B14F-4D97-AF65-F5344CB8AC3E}">
        <p14:creationId xmlns:p14="http://schemas.microsoft.com/office/powerpoint/2010/main" val="3025184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fld id="{E7686FEC-0D0F-4C71-836D-C3E1BB85F74E}" type="slidenum">
              <a:rPr lang="en-US" smtClean="0"/>
              <a:t>2</a:t>
            </a:fld>
            <a:endParaRPr lang="en-US"/>
          </a:p>
        </p:txBody>
      </p:sp>
    </p:spTree>
    <p:extLst>
      <p:ext uri="{BB962C8B-B14F-4D97-AF65-F5344CB8AC3E}">
        <p14:creationId xmlns:p14="http://schemas.microsoft.com/office/powerpoint/2010/main" val="107667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92342-4EC6-AD08-F2A8-4777E3CC5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FE4251-B3E0-9556-4EB1-C3B5E026B4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9A79C0-5721-F3CE-D8EC-F191D7171311}"/>
              </a:ext>
            </a:extLst>
          </p:cNvPr>
          <p:cNvSpPr>
            <a:spLocks noGrp="1"/>
          </p:cNvSpPr>
          <p:nvPr>
            <p:ph type="body" idx="1"/>
          </p:nvPr>
        </p:nvSpPr>
        <p:spPr/>
        <p:txBody>
          <a:bodyPr/>
          <a:lstStyle/>
          <a:p>
            <a:pPr marL="0" indent="0">
              <a:buFontTx/>
              <a:buNone/>
            </a:pPr>
            <a:endParaRPr lang="en-US" dirty="0"/>
          </a:p>
        </p:txBody>
      </p:sp>
      <p:sp>
        <p:nvSpPr>
          <p:cNvPr id="4" name="Slide Number Placeholder 3">
            <a:extLst>
              <a:ext uri="{FF2B5EF4-FFF2-40B4-BE49-F238E27FC236}">
                <a16:creationId xmlns:a16="http://schemas.microsoft.com/office/drawing/2014/main" id="{34D33E87-3C0E-3B30-EA95-5E3C8845C419}"/>
              </a:ext>
            </a:extLst>
          </p:cNvPr>
          <p:cNvSpPr>
            <a:spLocks noGrp="1"/>
          </p:cNvSpPr>
          <p:nvPr>
            <p:ph type="sldNum" sz="quarter" idx="5"/>
          </p:nvPr>
        </p:nvSpPr>
        <p:spPr/>
        <p:txBody>
          <a:bodyPr/>
          <a:lstStyle/>
          <a:p>
            <a:fld id="{E7686FEC-0D0F-4C71-836D-C3E1BB85F74E}" type="slidenum">
              <a:rPr lang="en-US" smtClean="0"/>
              <a:t>3</a:t>
            </a:fld>
            <a:endParaRPr lang="en-US"/>
          </a:p>
        </p:txBody>
      </p:sp>
    </p:spTree>
    <p:extLst>
      <p:ext uri="{BB962C8B-B14F-4D97-AF65-F5344CB8AC3E}">
        <p14:creationId xmlns:p14="http://schemas.microsoft.com/office/powerpoint/2010/main" val="2423106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sentence on the thesis: the IDE is a soft target that nobody treats with the respect it deserves</a:t>
            </a:r>
          </a:p>
        </p:txBody>
      </p:sp>
      <p:sp>
        <p:nvSpPr>
          <p:cNvPr id="4" name="Slide Number Placeholder 3"/>
          <p:cNvSpPr>
            <a:spLocks noGrp="1"/>
          </p:cNvSpPr>
          <p:nvPr>
            <p:ph type="sldNum" sz="quarter" idx="5"/>
          </p:nvPr>
        </p:nvSpPr>
        <p:spPr/>
        <p:txBody>
          <a:bodyPr/>
          <a:lstStyle/>
          <a:p>
            <a:fld id="{B5246D9B-92F1-4C40-9997-9969DE911CE4}" type="slidenum">
              <a:rPr lang="en-US" smtClean="0"/>
              <a:t>4</a:t>
            </a:fld>
            <a:endParaRPr lang="en-US"/>
          </a:p>
        </p:txBody>
      </p:sp>
    </p:spTree>
    <p:extLst>
      <p:ext uri="{BB962C8B-B14F-4D97-AF65-F5344CB8AC3E}">
        <p14:creationId xmlns:p14="http://schemas.microsoft.com/office/powerpoint/2010/main" val="796484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Pattern – Malicious </a:t>
            </a:r>
            <a:r>
              <a:rPr lang="en-US" dirty="0" err="1"/>
              <a:t>vscode</a:t>
            </a:r>
            <a:r>
              <a:rPr lang="en-US" dirty="0"/>
              <a:t> extensions start popping up more and more (culminating this year in the GH breach)</a:t>
            </a:r>
          </a:p>
        </p:txBody>
      </p:sp>
      <p:sp>
        <p:nvSpPr>
          <p:cNvPr id="4" name="Slide Number Placeholder 3"/>
          <p:cNvSpPr>
            <a:spLocks noGrp="1"/>
          </p:cNvSpPr>
          <p:nvPr>
            <p:ph type="sldNum" sz="quarter" idx="5"/>
          </p:nvPr>
        </p:nvSpPr>
        <p:spPr/>
        <p:txBody>
          <a:bodyPr/>
          <a:lstStyle/>
          <a:p>
            <a:fld id="{B5246D9B-92F1-4C40-9997-9969DE911CE4}" type="slidenum">
              <a:rPr lang="en-US" smtClean="0"/>
              <a:t>5</a:t>
            </a:fld>
            <a:endParaRPr lang="en-US"/>
          </a:p>
        </p:txBody>
      </p:sp>
    </p:spTree>
    <p:extLst>
      <p:ext uri="{BB962C8B-B14F-4D97-AF65-F5344CB8AC3E}">
        <p14:creationId xmlns:p14="http://schemas.microsoft.com/office/powerpoint/2010/main" val="4135361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Much smaller scale experiment. After about 2 weeks. Remember this map, I’ll show a new one later on.</a:t>
            </a:r>
          </a:p>
        </p:txBody>
      </p:sp>
      <p:sp>
        <p:nvSpPr>
          <p:cNvPr id="4" name="Slide Number Placeholder 3"/>
          <p:cNvSpPr>
            <a:spLocks noGrp="1"/>
          </p:cNvSpPr>
          <p:nvPr>
            <p:ph type="sldNum" sz="quarter" idx="5"/>
          </p:nvPr>
        </p:nvSpPr>
        <p:spPr/>
        <p:txBody>
          <a:bodyPr/>
          <a:lstStyle/>
          <a:p>
            <a:fld id="{B5246D9B-92F1-4C40-9997-9969DE911CE4}" type="slidenum">
              <a:rPr lang="en-US" smtClean="0"/>
              <a:t>6</a:t>
            </a:fld>
            <a:endParaRPr lang="en-US"/>
          </a:p>
        </p:txBody>
      </p:sp>
    </p:spTree>
    <p:extLst>
      <p:ext uri="{BB962C8B-B14F-4D97-AF65-F5344CB8AC3E}">
        <p14:creationId xmlns:p14="http://schemas.microsoft.com/office/powerpoint/2010/main" val="2661833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any of this matter more than a normal package ecosystem?</a:t>
            </a:r>
          </a:p>
          <a:p>
            <a:endParaRPr lang="en-US" dirty="0"/>
          </a:p>
          <a:p>
            <a:r>
              <a:rPr lang="en-US" dirty="0"/>
              <a:t>On point 2: keys to the kingdom</a:t>
            </a:r>
          </a:p>
          <a:p>
            <a:endParaRPr lang="en-US" dirty="0"/>
          </a:p>
          <a:p>
            <a:r>
              <a:rPr lang="en-US" dirty="0"/>
              <a:t>On point 3: 2 EDRs tested (not an extensive test) did not care about IDE extensions at all. </a:t>
            </a:r>
          </a:p>
        </p:txBody>
      </p:sp>
      <p:sp>
        <p:nvSpPr>
          <p:cNvPr id="4" name="Slide Number Placeholder 3"/>
          <p:cNvSpPr>
            <a:spLocks noGrp="1"/>
          </p:cNvSpPr>
          <p:nvPr>
            <p:ph type="sldNum" sz="quarter" idx="5"/>
          </p:nvPr>
        </p:nvSpPr>
        <p:spPr/>
        <p:txBody>
          <a:bodyPr/>
          <a:lstStyle/>
          <a:p>
            <a:fld id="{B5246D9B-92F1-4C40-9997-9969DE911CE4}" type="slidenum">
              <a:rPr lang="en-US" smtClean="0"/>
              <a:t>7</a:t>
            </a:fld>
            <a:endParaRPr lang="en-US"/>
          </a:p>
        </p:txBody>
      </p:sp>
    </p:spTree>
    <p:extLst>
      <p:ext uri="{BB962C8B-B14F-4D97-AF65-F5344CB8AC3E}">
        <p14:creationId xmlns:p14="http://schemas.microsoft.com/office/powerpoint/2010/main" val="742905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fork point is the one people underrate. Cursor, Windsurf and Antigravity are not VS Code, and they do not all resolve extensions the same way. Hold that thought</a:t>
            </a:r>
          </a:p>
          <a:p>
            <a:endParaRPr lang="en-US" dirty="0"/>
          </a:p>
          <a:p>
            <a:r>
              <a:rPr lang="en-US" dirty="0"/>
              <a:t>Transition: Fast tour of what an extension actually is</a:t>
            </a:r>
          </a:p>
        </p:txBody>
      </p:sp>
      <p:sp>
        <p:nvSpPr>
          <p:cNvPr id="4" name="Slide Number Placeholder 3"/>
          <p:cNvSpPr>
            <a:spLocks noGrp="1"/>
          </p:cNvSpPr>
          <p:nvPr>
            <p:ph type="sldNum" sz="quarter" idx="5"/>
          </p:nvPr>
        </p:nvSpPr>
        <p:spPr/>
        <p:txBody>
          <a:bodyPr/>
          <a:lstStyle/>
          <a:p>
            <a:fld id="{B5246D9B-92F1-4C40-9997-9969DE911CE4}" type="slidenum">
              <a:rPr lang="en-US" smtClean="0"/>
              <a:t>8</a:t>
            </a:fld>
            <a:endParaRPr lang="en-US"/>
          </a:p>
        </p:txBody>
      </p:sp>
    </p:spTree>
    <p:extLst>
      <p:ext uri="{BB962C8B-B14F-4D97-AF65-F5344CB8AC3E}">
        <p14:creationId xmlns:p14="http://schemas.microsoft.com/office/powerpoint/2010/main" val="382813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 tour of what an extension actually is.</a:t>
            </a:r>
          </a:p>
          <a:p>
            <a:endParaRPr lang="en-US" dirty="0"/>
          </a:p>
          <a:p>
            <a:r>
              <a:rPr lang="en-US" dirty="0"/>
              <a:t>A .</a:t>
            </a:r>
            <a:r>
              <a:rPr lang="en-US" dirty="0" err="1"/>
              <a:t>vsix</a:t>
            </a:r>
            <a:r>
              <a:rPr lang="en-US" dirty="0"/>
              <a:t> is a zip that gets unpacked into the user profile. It is a JavaScript project with a manifest</a:t>
            </a:r>
          </a:p>
        </p:txBody>
      </p:sp>
      <p:sp>
        <p:nvSpPr>
          <p:cNvPr id="4" name="Slide Number Placeholder 3"/>
          <p:cNvSpPr>
            <a:spLocks noGrp="1"/>
          </p:cNvSpPr>
          <p:nvPr>
            <p:ph type="sldNum" sz="quarter" idx="5"/>
          </p:nvPr>
        </p:nvSpPr>
        <p:spPr/>
        <p:txBody>
          <a:bodyPr/>
          <a:lstStyle/>
          <a:p>
            <a:fld id="{B5246D9B-92F1-4C40-9997-9969DE911CE4}" type="slidenum">
              <a:rPr lang="en-US" smtClean="0"/>
              <a:t>9</a:t>
            </a:fld>
            <a:endParaRPr lang="en-US"/>
          </a:p>
        </p:txBody>
      </p:sp>
    </p:spTree>
    <p:extLst>
      <p:ext uri="{BB962C8B-B14F-4D97-AF65-F5344CB8AC3E}">
        <p14:creationId xmlns:p14="http://schemas.microsoft.com/office/powerpoint/2010/main" val="3663895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onLanguage</a:t>
            </a:r>
            <a:r>
              <a:rPr lang="en-US" dirty="0"/>
              <a:t>: very used for linters for example (opening and triggering whenever you open a python file or </a:t>
            </a:r>
            <a:r>
              <a:rPr lang="en-US" dirty="0" err="1"/>
              <a:t>javascript</a:t>
            </a:r>
            <a:r>
              <a:rPr lang="en-US" dirty="0"/>
              <a:t> file for example)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an extension can pull in code that is not in the </a:t>
            </a:r>
            <a:r>
              <a:rPr lang="en-US" dirty="0" err="1"/>
              <a:t>vsix</a:t>
            </a:r>
            <a:r>
              <a:rPr lang="en-US" dirty="0"/>
              <a:t> at all."</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10</a:t>
            </a:fld>
            <a:endParaRPr lang="en-US"/>
          </a:p>
        </p:txBody>
      </p:sp>
    </p:spTree>
    <p:extLst>
      <p:ext uri="{BB962C8B-B14F-4D97-AF65-F5344CB8AC3E}">
        <p14:creationId xmlns:p14="http://schemas.microsoft.com/office/powerpoint/2010/main" val="389150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an extension can pull in code that is not in the </a:t>
            </a:r>
            <a:r>
              <a:rPr lang="en-US" dirty="0" err="1"/>
              <a:t>vsix</a:t>
            </a:r>
            <a:r>
              <a:rPr lang="en-US" dirty="0"/>
              <a:t> at all."</a:t>
            </a:r>
          </a:p>
          <a:p>
            <a:endParaRPr lang="en-US" dirty="0"/>
          </a:p>
          <a:p>
            <a:r>
              <a:rPr lang="en-US" dirty="0"/>
              <a:t>This is normal </a:t>
            </a:r>
            <a:r>
              <a:rPr lang="en-US" dirty="0" err="1"/>
              <a:t>javascript</a:t>
            </a:r>
            <a:r>
              <a:rPr lang="en-US" dirty="0"/>
              <a:t> stuff so I wont spend long here. Just a reminder that whatever you’re installing is not just the code you see, but also all of it’s dependencies. This is SCS 101.</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"Now think about where that code is sitting."</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11</a:t>
            </a:fld>
            <a:endParaRPr lang="en-US"/>
          </a:p>
        </p:txBody>
      </p:sp>
    </p:spTree>
    <p:extLst>
      <p:ext uri="{BB962C8B-B14F-4D97-AF65-F5344CB8AC3E}">
        <p14:creationId xmlns:p14="http://schemas.microsoft.com/office/powerpoint/2010/main" val="3839524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"Now, where that code is sitting?"</a:t>
            </a:r>
          </a:p>
          <a:p>
            <a:endParaRPr lang="en-US" dirty="0"/>
          </a:p>
          <a:p>
            <a:r>
              <a:rPr lang="en-US" dirty="0"/>
              <a:t>this is not a plugin sandbox, it is a process with your shell, your git config, your cloud credentials and your source tree.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how does the wrong code get in? It starts with a string."</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12</a:t>
            </a:fld>
            <a:endParaRPr lang="en-US"/>
          </a:p>
        </p:txBody>
      </p:sp>
    </p:spTree>
    <p:extLst>
      <p:ext uri="{BB962C8B-B14F-4D97-AF65-F5344CB8AC3E}">
        <p14:creationId xmlns:p14="http://schemas.microsoft.com/office/powerpoint/2010/main" val="996824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how does the wrong code get in? It starts with a string."</a:t>
            </a:r>
          </a:p>
          <a:p>
            <a:endParaRPr lang="en-US" dirty="0"/>
          </a:p>
          <a:p>
            <a:r>
              <a:rPr lang="en-US" dirty="0"/>
              <a:t>Left side is the manifest, right side is the marketplace page</a:t>
            </a:r>
          </a:p>
          <a:p>
            <a:endParaRPr lang="en-US" dirty="0"/>
          </a:p>
          <a:p>
            <a:r>
              <a:rPr lang="en-US" dirty="0"/>
              <a:t>publisher dot extension is the unique identifier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what is that string, really?"</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13</a:t>
            </a:fld>
            <a:endParaRPr lang="en-US"/>
          </a:p>
        </p:txBody>
      </p:sp>
    </p:spTree>
    <p:extLst>
      <p:ext uri="{BB962C8B-B14F-4D97-AF65-F5344CB8AC3E}">
        <p14:creationId xmlns:p14="http://schemas.microsoft.com/office/powerpoint/2010/main" val="10235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what is that string, really?"</a:t>
            </a:r>
          </a:p>
          <a:p>
            <a:endParaRPr lang="en-US" dirty="0"/>
          </a:p>
          <a:p>
            <a:r>
              <a:rPr lang="en-US" dirty="0"/>
              <a:t>Publisher is nothing more than a namespace on a marketplace, owned by an account. </a:t>
            </a:r>
          </a:p>
          <a:p>
            <a:endParaRPr lang="en-US" dirty="0"/>
          </a:p>
          <a:p>
            <a:r>
              <a:rPr lang="en-US" dirty="0"/>
              <a:t>So, publisher dot extension name is nothing more than saying “Extension X from account Y”.</a:t>
            </a:r>
          </a:p>
          <a:p>
            <a:endParaRPr lang="en-US" dirty="0"/>
          </a:p>
          <a:p>
            <a:r>
              <a:rPr lang="en-US" dirty="0"/>
              <a:t>The most important part here is by far the publisher part, since multiple accounts can publish an extension with the name “python” but only one account can hold the “</a:t>
            </a:r>
            <a:r>
              <a:rPr lang="en-US" dirty="0" err="1"/>
              <a:t>ms</a:t>
            </a:r>
            <a:r>
              <a:rPr lang="en-US" dirty="0"/>
              <a:t>-python” publisher at a time.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looks portable, but it is not. It’s specific to each marketplace.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We have Two registries, but one string."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14</a:t>
            </a:fld>
            <a:endParaRPr lang="en-US"/>
          </a:p>
        </p:txBody>
      </p:sp>
    </p:spTree>
    <p:extLst>
      <p:ext uri="{BB962C8B-B14F-4D97-AF65-F5344CB8AC3E}">
        <p14:creationId xmlns:p14="http://schemas.microsoft.com/office/powerpoint/2010/main" val="18823685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we have Two registries, but one string."</a:t>
            </a:r>
          </a:p>
          <a:p>
            <a:endParaRPr lang="en-US" dirty="0"/>
          </a:p>
          <a:p>
            <a:r>
              <a:rPr lang="en-US" dirty="0"/>
              <a:t>Registry A is the Microsoft Marketplace, used by stock VS Code, around 70k extensions at the time I prepared this. </a:t>
            </a:r>
          </a:p>
          <a:p>
            <a:endParaRPr lang="en-US" dirty="0"/>
          </a:p>
          <a:p>
            <a:r>
              <a:rPr lang="en-US" dirty="0"/>
              <a:t>Registry B is Open VSX, run by the Eclipse Foundation, used by the forks. And, from my talks with multiple people, especially during disclosure, a lot of them didn’t know it’s a separate namespace ledger.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Owned in one place, but unclaimed in the other. That gap is the vulnerability. You’re probably already seeing where this is going.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”For example, here is the same identifier in both."</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15</a:t>
            </a:fld>
            <a:endParaRPr lang="en-US"/>
          </a:p>
        </p:txBody>
      </p:sp>
    </p:spTree>
    <p:extLst>
      <p:ext uri="{BB962C8B-B14F-4D97-AF65-F5344CB8AC3E}">
        <p14:creationId xmlns:p14="http://schemas.microsoft.com/office/powerpoint/2010/main" val="758791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”For example, here is the same identifier in both."</a:t>
            </a:r>
          </a:p>
          <a:p>
            <a:endParaRPr lang="en-US" dirty="0"/>
          </a:p>
          <a:p>
            <a:r>
              <a:rPr lang="en-US" dirty="0"/>
              <a:t>Same unique identifier on both sides. As long as it is owned by the same people, no problem there.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this is when a namespace simply does not exist yet."</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16</a:t>
            </a:fld>
            <a:endParaRPr lang="en-US"/>
          </a:p>
        </p:txBody>
      </p:sp>
    </p:spTree>
    <p:extLst>
      <p:ext uri="{BB962C8B-B14F-4D97-AF65-F5344CB8AC3E}">
        <p14:creationId xmlns:p14="http://schemas.microsoft.com/office/powerpoint/2010/main" val="2018254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this is when a namespace simply does not exist yet."</a:t>
            </a:r>
          </a:p>
          <a:p>
            <a:endParaRPr lang="en-US" dirty="0"/>
          </a:p>
          <a:p>
            <a:r>
              <a:rPr lang="en-US" dirty="0"/>
              <a:t>A namespace that nobody has claimed returns not found, and claiming it is a signup form away.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what does claiming one actually take? Is it like a hard and involved process?"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17</a:t>
            </a:fld>
            <a:endParaRPr lang="en-US"/>
          </a:p>
        </p:txBody>
      </p:sp>
    </p:spTree>
    <p:extLst>
      <p:ext uri="{BB962C8B-B14F-4D97-AF65-F5344CB8AC3E}">
        <p14:creationId xmlns:p14="http://schemas.microsoft.com/office/powerpoint/2010/main" val="1282383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"I am not the first person near this idea."</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18</a:t>
            </a:fld>
            <a:endParaRPr lang="en-US"/>
          </a:p>
        </p:txBody>
      </p:sp>
    </p:spTree>
    <p:extLst>
      <p:ext uri="{BB962C8B-B14F-4D97-AF65-F5344CB8AC3E}">
        <p14:creationId xmlns:p14="http://schemas.microsoft.com/office/powerpoint/2010/main" val="820954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"I am not the first person near this idea."</a:t>
            </a:r>
          </a:p>
          <a:p>
            <a:endParaRPr lang="en-US" dirty="0"/>
          </a:p>
          <a:p>
            <a:r>
              <a:rPr lang="en-US" dirty="0"/>
              <a:t>Back in January Koi Security published a blog around how these AI IDEs were recommending extensions that did not exist yet on the Open VSX marketplace. This was due to the fact that although these IDEs are forked from </a:t>
            </a:r>
            <a:r>
              <a:rPr lang="en-US" dirty="0" err="1"/>
              <a:t>VSCode</a:t>
            </a:r>
            <a:r>
              <a:rPr lang="en-US" dirty="0"/>
              <a:t>, like I’ve been saying before, they use different marketplaces for their extensions. </a:t>
            </a:r>
          </a:p>
          <a:p>
            <a:endParaRPr lang="en-US" dirty="0"/>
          </a:p>
          <a:p>
            <a:r>
              <a:rPr lang="en-US" dirty="0"/>
              <a:t>I was actually not aware of their research until after I started researching this. I think it may actually have been one of the first places I reported to that linked it to me. </a:t>
            </a:r>
          </a:p>
          <a:p>
            <a:endParaRPr lang="en-US" dirty="0"/>
          </a:p>
          <a:p>
            <a:r>
              <a:rPr lang="en-US" dirty="0"/>
              <a:t>Their research hinges on some of the same risk factors as mine did, but theirs was focused on the recommendations part. </a:t>
            </a:r>
          </a:p>
          <a:p>
            <a:endParaRPr lang="en-US" dirty="0"/>
          </a:p>
          <a:p>
            <a:r>
              <a:rPr lang="en-US" dirty="0"/>
              <a:t>I just had a hunch that this could be weaponized at a much bigger scale, and boy was that right.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”Well. Moving on, The primitive itself is older than both of us to be fair. It was actually the inspiration for my research. When I was looking into IDE extensions last year (and mostly early this year for this) I was actually looking at another angle here that I’ll show in a bit that ended up being a small part of this whole thing at the end. This was actually the idea that made this whole thing massive."</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19</a:t>
            </a:fld>
            <a:endParaRPr lang="en-US"/>
          </a:p>
        </p:txBody>
      </p:sp>
    </p:spTree>
    <p:extLst>
      <p:ext uri="{BB962C8B-B14F-4D97-AF65-F5344CB8AC3E}">
        <p14:creationId xmlns:p14="http://schemas.microsoft.com/office/powerpoint/2010/main" val="987688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”Well. Moving on, The premise itself is older than both of us to be fair. It was actually the inspiration for my research. When I was looking into IDE extensions last year (and mostly early this year for this) I was actually looking at another angle here that I’ll show in a bit that ended up being a small part of this whole thing at the end. This was actually the idea that made this whole thing massive."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talk is a similar premise to Birsan’s 2021 research but aimed at editor extensions. What gets confused here is a publisher/namespace and where that is resolving.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"Two families of bug meet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20</a:t>
            </a:fld>
            <a:endParaRPr lang="en-US"/>
          </a:p>
        </p:txBody>
      </p:sp>
    </p:spTree>
    <p:extLst>
      <p:ext uri="{BB962C8B-B14F-4D97-AF65-F5344CB8AC3E}">
        <p14:creationId xmlns:p14="http://schemas.microsoft.com/office/powerpoint/2010/main" val="8143416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"Two families of bug meet here."</a:t>
            </a:r>
          </a:p>
          <a:p>
            <a:endParaRPr lang="en-US" dirty="0"/>
          </a:p>
          <a:p>
            <a:r>
              <a:rPr lang="en-US" dirty="0"/>
              <a:t>Family A is name takeover, dangling GitHub apps, repo jacking, etc. I think there was also something around hugging face last year. I think it was </a:t>
            </a:r>
            <a:r>
              <a:rPr lang="en-US" dirty="0" err="1"/>
              <a:t>colled</a:t>
            </a:r>
            <a:r>
              <a:rPr lang="en-US" dirty="0"/>
              <a:t> model namespace reuse or something like that.</a:t>
            </a:r>
          </a:p>
          <a:p>
            <a:endParaRPr lang="en-US" dirty="0"/>
          </a:p>
          <a:p>
            <a:r>
              <a:rPr lang="en-US" dirty="0"/>
              <a:t>Family B is dependency confusion, like I showed before, same name across registries, but the tool picks the wrong one. </a:t>
            </a:r>
          </a:p>
          <a:p>
            <a:endParaRPr lang="en-US" dirty="0"/>
          </a:p>
          <a:p>
            <a:r>
              <a:rPr lang="en-US" dirty="0"/>
              <a:t>This intersection is what I am calling Extension Confusion.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”For the attack model, there are about seven steps here.”</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21</a:t>
            </a:fld>
            <a:endParaRPr lang="en-US"/>
          </a:p>
        </p:txBody>
      </p:sp>
    </p:spTree>
    <p:extLst>
      <p:ext uri="{BB962C8B-B14F-4D97-AF65-F5344CB8AC3E}">
        <p14:creationId xmlns:p14="http://schemas.microsoft.com/office/powerpoint/2010/main" val="3224158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”For the attack model, there are about seven steps here.”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"The obvious question here is how a trusted ID ends up resolving somewhere else. For that, I identified five main ways."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22</a:t>
            </a:fld>
            <a:endParaRPr lang="en-US"/>
          </a:p>
        </p:txBody>
      </p:sp>
    </p:spTree>
    <p:extLst>
      <p:ext uri="{BB962C8B-B14F-4D97-AF65-F5344CB8AC3E}">
        <p14:creationId xmlns:p14="http://schemas.microsoft.com/office/powerpoint/2010/main" val="957050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"The obvious question here is how a trusted ID ends up resolving somewhere else. For that, I identified five main ways."</a:t>
            </a:r>
          </a:p>
          <a:p>
            <a:endParaRPr lang="en-US" dirty="0"/>
          </a:p>
          <a:p>
            <a:r>
              <a:rPr lang="en-US" dirty="0"/>
              <a:t>This is actually the first path I was looking into and what actually started this whole research I pretty much had the (very obvious) realization of “Hey! I know the IDEs don’t all use the same marketplace, do they also support this?” And the answer was yes, they do. Here I started to look into the .</a:t>
            </a:r>
            <a:r>
              <a:rPr lang="en-US" dirty="0" err="1"/>
              <a:t>vscode</a:t>
            </a:r>
            <a:r>
              <a:rPr lang="en-US" dirty="0"/>
              <a:t>/</a:t>
            </a:r>
            <a:r>
              <a:rPr lang="en-US" dirty="0" err="1"/>
              <a:t>extensions.json</a:t>
            </a:r>
            <a:r>
              <a:rPr lang="en-US" dirty="0"/>
              <a:t> recommendations. And it was definitely a good start, but it ended up being a very small part of the whole thing by the end.</a:t>
            </a:r>
          </a:p>
          <a:p>
            <a:endParaRPr lang="en-US" dirty="0"/>
          </a:p>
          <a:p>
            <a:pPr marL="171450" indent="-171450">
              <a:buFontTx/>
              <a:buChar char="-"/>
            </a:pPr>
            <a:r>
              <a:rPr lang="en-US" dirty="0"/>
              <a:t>Happy with this but still not good enough. I don’t like prompts!</a:t>
            </a:r>
          </a:p>
          <a:p>
            <a:pPr marL="171450" indent="-171450">
              <a:buFontTx/>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Transition: ”And on that note. The second path is worse because there is no prompt."</a:t>
            </a:r>
          </a:p>
          <a:p>
            <a:pPr marL="171450" indent="-171450">
              <a:buFontTx/>
              <a:buChar cha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23</a:t>
            </a:fld>
            <a:endParaRPr lang="en-US"/>
          </a:p>
        </p:txBody>
      </p:sp>
    </p:spTree>
    <p:extLst>
      <p:ext uri="{BB962C8B-B14F-4D97-AF65-F5344CB8AC3E}">
        <p14:creationId xmlns:p14="http://schemas.microsoft.com/office/powerpoint/2010/main" val="496137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on that note. The second path is worse because there is no prompt."</a:t>
            </a:r>
          </a:p>
          <a:p>
            <a:endParaRPr lang="en-US" dirty="0"/>
          </a:p>
          <a:p>
            <a:r>
              <a:rPr lang="en-US" dirty="0"/>
              <a:t>Very similar to first one, but it’s better because now you either have no prompt or the prompt is just to start the </a:t>
            </a:r>
            <a:r>
              <a:rPr lang="en-US" dirty="0" err="1"/>
              <a:t>devcontainer</a:t>
            </a:r>
            <a:r>
              <a:rPr lang="en-US" dirty="0"/>
              <a:t> itself. Not to install anything. Looks much more trustworthy!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"Third path is the one nobody owns."</a:t>
            </a:r>
          </a:p>
        </p:txBody>
      </p:sp>
      <p:sp>
        <p:nvSpPr>
          <p:cNvPr id="4" name="Slide Number Placeholder 3"/>
          <p:cNvSpPr>
            <a:spLocks noGrp="1"/>
          </p:cNvSpPr>
          <p:nvPr>
            <p:ph type="sldNum" sz="quarter" idx="5"/>
          </p:nvPr>
        </p:nvSpPr>
        <p:spPr/>
        <p:txBody>
          <a:bodyPr/>
          <a:lstStyle/>
          <a:p>
            <a:fld id="{B5246D9B-92F1-4C40-9997-9969DE911CE4}" type="slidenum">
              <a:rPr lang="en-US" smtClean="0"/>
              <a:t>24</a:t>
            </a:fld>
            <a:endParaRPr lang="en-US"/>
          </a:p>
        </p:txBody>
      </p:sp>
    </p:spTree>
    <p:extLst>
      <p:ext uri="{BB962C8B-B14F-4D97-AF65-F5344CB8AC3E}">
        <p14:creationId xmlns:p14="http://schemas.microsoft.com/office/powerpoint/2010/main" val="17464457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"Third path is the one nobody owns."</a:t>
            </a:r>
          </a:p>
          <a:p>
            <a:endParaRPr lang="en-US" dirty="0"/>
          </a:p>
          <a:p>
            <a:r>
              <a:rPr lang="en-US" dirty="0"/>
              <a:t>Bootstrap scripts, README install lists, wiki onboarding pages, internal recommended-extension sheets. How many times do you come across outdated information on your internal knowledge base? How many times are people updating the extensions list in the scripts? The git blame is probably 7 years old and no longer even works there.</a:t>
            </a:r>
          </a:p>
          <a:p>
            <a:endParaRPr lang="en-US" dirty="0"/>
          </a:p>
          <a:p>
            <a:r>
              <a:rPr lang="en-US" dirty="0"/>
              <a:t>Transition: "Fourth path is the one that generated most of my callbacks."</a:t>
            </a:r>
          </a:p>
        </p:txBody>
      </p:sp>
      <p:sp>
        <p:nvSpPr>
          <p:cNvPr id="4" name="Slide Number Placeholder 3"/>
          <p:cNvSpPr>
            <a:spLocks noGrp="1"/>
          </p:cNvSpPr>
          <p:nvPr>
            <p:ph type="sldNum" sz="quarter" idx="5"/>
          </p:nvPr>
        </p:nvSpPr>
        <p:spPr/>
        <p:txBody>
          <a:bodyPr/>
          <a:lstStyle/>
          <a:p>
            <a:fld id="{B5246D9B-92F1-4C40-9997-9969DE911CE4}" type="slidenum">
              <a:rPr lang="en-US" smtClean="0"/>
              <a:t>25</a:t>
            </a:fld>
            <a:endParaRPr lang="en-US"/>
          </a:p>
        </p:txBody>
      </p:sp>
    </p:spTree>
    <p:extLst>
      <p:ext uri="{BB962C8B-B14F-4D97-AF65-F5344CB8AC3E}">
        <p14:creationId xmlns:p14="http://schemas.microsoft.com/office/powerpoint/2010/main" val="966022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"Fourth path is the one that generated most of my callbacks.”</a:t>
            </a:r>
          </a:p>
          <a:p>
            <a:endParaRPr lang="en-US" dirty="0"/>
          </a:p>
          <a:p>
            <a:pPr marL="171450" indent="-171450">
              <a:buFontTx/>
              <a:buChar char="-"/>
            </a:pPr>
            <a:r>
              <a:rPr lang="en-US" dirty="0"/>
              <a:t>Setting up these IDEs they ask you if you want to import your settings</a:t>
            </a:r>
          </a:p>
          <a:p>
            <a:pPr marL="171450" indent="-171450">
              <a:buFontTx/>
              <a:buChar char="-"/>
            </a:pPr>
            <a:r>
              <a:rPr lang="en-US" dirty="0"/>
              <a:t>Settings include extensions (even though it’s a completely different marketplace). </a:t>
            </a:r>
          </a:p>
          <a:p>
            <a:pPr marL="171450" indent="-171450">
              <a:buFontTx/>
              <a:buChar char="-"/>
            </a:pPr>
            <a:r>
              <a:rPr lang="en-US" dirty="0"/>
              <a:t>There are also third party sync tools. You have some scripts on GH as well as some extensions for the IDEs that do the same thing.</a:t>
            </a:r>
          </a:p>
          <a:p>
            <a:pPr marL="171450" indent="-171450">
              <a:buFontTx/>
              <a:buChar char="-"/>
            </a:pPr>
            <a:r>
              <a:rPr lang="en-US" dirty="0"/>
              <a:t>Note on cursor.</a:t>
            </a:r>
          </a:p>
          <a:p>
            <a:pPr marL="171450" indent="-171450">
              <a:buFontTx/>
              <a:buChar cha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Transition: "And then it gets worse on its own."</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26</a:t>
            </a:fld>
            <a:endParaRPr lang="en-US"/>
          </a:p>
        </p:txBody>
      </p:sp>
    </p:spTree>
    <p:extLst>
      <p:ext uri="{BB962C8B-B14F-4D97-AF65-F5344CB8AC3E}">
        <p14:creationId xmlns:p14="http://schemas.microsoft.com/office/powerpoint/2010/main" val="28016139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then it gets worse on its own."</a:t>
            </a:r>
          </a:p>
          <a:p>
            <a:endParaRPr lang="en-US" dirty="0"/>
          </a:p>
          <a:p>
            <a:r>
              <a:rPr lang="en-US" dirty="0"/>
              <a:t>A claimable ID gets installed once (from sync), attacker registers the namespace later, publishes a higher version, editor pulls it silently.</a:t>
            </a:r>
          </a:p>
          <a:p>
            <a:endParaRPr lang="en-US" dirty="0"/>
          </a:p>
          <a:p>
            <a:r>
              <a:rPr lang="en-US" dirty="0"/>
              <a:t>Very important note is that removal from the marketplace is not remediation. The extension will keep running locally until it is removed. Removed from the marketplace does not impact already installed copies.</a:t>
            </a:r>
          </a:p>
          <a:p>
            <a:endParaRPr lang="en-US" dirty="0"/>
          </a:p>
          <a:p>
            <a:r>
              <a:rPr lang="en-US" dirty="0"/>
              <a:t>Note on cursor.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”Now, Putting the whole chain in one picture."</a:t>
            </a:r>
          </a:p>
          <a:p>
            <a:endParaRPr lang="en-US" dirty="0"/>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27</a:t>
            </a:fld>
            <a:endParaRPr lang="en-US"/>
          </a:p>
        </p:txBody>
      </p:sp>
    </p:spTree>
    <p:extLst>
      <p:ext uri="{BB962C8B-B14F-4D97-AF65-F5344CB8AC3E}">
        <p14:creationId xmlns:p14="http://schemas.microsoft.com/office/powerpoint/2010/main" val="30831403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”Now, Putting the whole chain in one picture."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how many of these claimable IDs actually exist? I went looking."</a:t>
            </a:r>
          </a:p>
        </p:txBody>
      </p:sp>
      <p:sp>
        <p:nvSpPr>
          <p:cNvPr id="4" name="Slide Number Placeholder 3"/>
          <p:cNvSpPr>
            <a:spLocks noGrp="1"/>
          </p:cNvSpPr>
          <p:nvPr>
            <p:ph type="sldNum" sz="quarter" idx="5"/>
          </p:nvPr>
        </p:nvSpPr>
        <p:spPr/>
        <p:txBody>
          <a:bodyPr/>
          <a:lstStyle/>
          <a:p>
            <a:fld id="{B5246D9B-92F1-4C40-9997-9969DE911CE4}" type="slidenum">
              <a:rPr lang="en-US" smtClean="0"/>
              <a:t>28</a:t>
            </a:fld>
            <a:endParaRPr lang="en-US"/>
          </a:p>
        </p:txBody>
      </p:sp>
    </p:spTree>
    <p:extLst>
      <p:ext uri="{BB962C8B-B14F-4D97-AF65-F5344CB8AC3E}">
        <p14:creationId xmlns:p14="http://schemas.microsoft.com/office/powerpoint/2010/main" val="4148561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how many of these claimable IDs actually exist? I went looking."</a:t>
            </a:r>
          </a:p>
          <a:p>
            <a:endParaRPr lang="en-US" dirty="0"/>
          </a:p>
          <a:p>
            <a:r>
              <a:rPr lang="en-US" dirty="0"/>
              <a:t>For the first part of the research, when I was focusing on the recommendations, I built a tool to scan GH for all </a:t>
            </a:r>
            <a:r>
              <a:rPr lang="en-US" dirty="0" err="1"/>
              <a:t>extensions.json</a:t>
            </a:r>
            <a:r>
              <a:rPr lang="en-US" dirty="0"/>
              <a:t> and </a:t>
            </a:r>
            <a:r>
              <a:rPr lang="en-US" dirty="0" err="1"/>
              <a:t>devcontainer.json</a:t>
            </a:r>
            <a:r>
              <a:rPr lang="en-US" dirty="0"/>
              <a:t> files, and checked all of the found namespaces against Open VSX. Yielded some nice results, but I felt that something was still missing.</a:t>
            </a:r>
          </a:p>
          <a:p>
            <a:endParaRPr lang="en-US" dirty="0"/>
          </a:p>
          <a:p>
            <a:r>
              <a:rPr lang="en-US" dirty="0"/>
              <a:t>That’s when I started comparing the marketplaces directly, and the results started getting uncomfortable really quickly.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”Let’s show some Numbers."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29</a:t>
            </a:fld>
            <a:endParaRPr lang="en-US"/>
          </a:p>
        </p:txBody>
      </p:sp>
    </p:spTree>
    <p:extLst>
      <p:ext uri="{BB962C8B-B14F-4D97-AF65-F5344CB8AC3E}">
        <p14:creationId xmlns:p14="http://schemas.microsoft.com/office/powerpoint/2010/main" val="515807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”Let’s show some Numbers."</a:t>
            </a:r>
          </a:p>
          <a:p>
            <a:endParaRPr lang="en-US" dirty="0"/>
          </a:p>
          <a:p>
            <a:r>
              <a:rPr lang="en-US" dirty="0"/>
              <a:t>Explain each one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"Before I show what came back, I want to be explicit about what I did and did not collect."</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30</a:t>
            </a:fld>
            <a:endParaRPr lang="en-US"/>
          </a:p>
        </p:txBody>
      </p:sp>
    </p:spTree>
    <p:extLst>
      <p:ext uri="{BB962C8B-B14F-4D97-AF65-F5344CB8AC3E}">
        <p14:creationId xmlns:p14="http://schemas.microsoft.com/office/powerpoint/2010/main" val="27941297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"Before I show what came back, I want to be explicit about what I did and did not collect."</a:t>
            </a:r>
          </a:p>
          <a:p>
            <a:endParaRPr lang="en-US" dirty="0"/>
          </a:p>
          <a:p>
            <a:r>
              <a:rPr lang="en-US" dirty="0"/>
              <a:t>Always practice ENM when doing this kind of research. And by ENM I mean ethical non malware!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"This is what a single callback looked like."</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31</a:t>
            </a:fld>
            <a:endParaRPr lang="en-US"/>
          </a:p>
        </p:txBody>
      </p:sp>
    </p:spTree>
    <p:extLst>
      <p:ext uri="{BB962C8B-B14F-4D97-AF65-F5344CB8AC3E}">
        <p14:creationId xmlns:p14="http://schemas.microsoft.com/office/powerpoint/2010/main" val="2185118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"This is what a single callback looked like."</a:t>
            </a:r>
          </a:p>
          <a:p>
            <a:endParaRPr lang="en-US" dirty="0"/>
          </a:p>
          <a:p>
            <a:r>
              <a:rPr lang="en-US" dirty="0"/>
              <a:t>Mention the most important fields.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"Across about 40-something published namespaces, here is the results from the research so far. More numbers!"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32</a:t>
            </a:fld>
            <a:endParaRPr lang="en-US"/>
          </a:p>
        </p:txBody>
      </p:sp>
    </p:spTree>
    <p:extLst>
      <p:ext uri="{BB962C8B-B14F-4D97-AF65-F5344CB8AC3E}">
        <p14:creationId xmlns:p14="http://schemas.microsoft.com/office/powerpoint/2010/main" val="558478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"Across about 40-something published namespaces, here is the results from the research so far. More numbers!"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”Let’s break these down a bit."</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33</a:t>
            </a:fld>
            <a:endParaRPr lang="en-US"/>
          </a:p>
        </p:txBody>
      </p:sp>
    </p:spTree>
    <p:extLst>
      <p:ext uri="{BB962C8B-B14F-4D97-AF65-F5344CB8AC3E}">
        <p14:creationId xmlns:p14="http://schemas.microsoft.com/office/powerpoint/2010/main" val="7132358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”Let’s break these down a bit."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"Remember the map from the start of the talk? This was him this year."</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34</a:t>
            </a:fld>
            <a:endParaRPr lang="en-US"/>
          </a:p>
        </p:txBody>
      </p:sp>
    </p:spTree>
    <p:extLst>
      <p:ext uri="{BB962C8B-B14F-4D97-AF65-F5344CB8AC3E}">
        <p14:creationId xmlns:p14="http://schemas.microsoft.com/office/powerpoint/2010/main" val="11240731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1E08E-771C-BD3F-2D3A-0063F3751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39E7E-052F-6F63-47D8-C2A3601EF9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A5F1C8-90B7-CE82-4110-D73C58AB797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"Remember the map from the start of the talk? This was him this year."</a:t>
            </a:r>
          </a:p>
          <a:p>
            <a:endParaRPr lang="en-US" dirty="0"/>
          </a:p>
          <a:p>
            <a:endParaRPr lang="en-US" dirty="0"/>
          </a:p>
        </p:txBody>
      </p:sp>
      <p:sp>
        <p:nvSpPr>
          <p:cNvPr id="4" name="Slide Number Placeholder 3">
            <a:extLst>
              <a:ext uri="{FF2B5EF4-FFF2-40B4-BE49-F238E27FC236}">
                <a16:creationId xmlns:a16="http://schemas.microsoft.com/office/drawing/2014/main" id="{FA917B13-9599-0C26-0B4B-8489514430EC}"/>
              </a:ext>
            </a:extLst>
          </p:cNvPr>
          <p:cNvSpPr>
            <a:spLocks noGrp="1"/>
          </p:cNvSpPr>
          <p:nvPr>
            <p:ph type="sldNum" sz="quarter" idx="5"/>
          </p:nvPr>
        </p:nvSpPr>
        <p:spPr/>
        <p:txBody>
          <a:bodyPr/>
          <a:lstStyle/>
          <a:p>
            <a:fld id="{B5246D9B-92F1-4C40-9997-9969DE911CE4}" type="slidenum">
              <a:rPr lang="en-US" smtClean="0"/>
              <a:t>35</a:t>
            </a:fld>
            <a:endParaRPr lang="en-US"/>
          </a:p>
        </p:txBody>
      </p:sp>
    </p:spTree>
    <p:extLst>
      <p:ext uri="{BB962C8B-B14F-4D97-AF65-F5344CB8AC3E}">
        <p14:creationId xmlns:p14="http://schemas.microsoft.com/office/powerpoint/2010/main" val="2986569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"Remember the map from the start of the talk? This was him this year."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I am not the only one who noticed."</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36</a:t>
            </a:fld>
            <a:endParaRPr lang="en-US"/>
          </a:p>
        </p:txBody>
      </p:sp>
    </p:spTree>
    <p:extLst>
      <p:ext uri="{BB962C8B-B14F-4D97-AF65-F5344CB8AC3E}">
        <p14:creationId xmlns:p14="http://schemas.microsoft.com/office/powerpoint/2010/main" val="15119374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I am not the only one who noticed."</a:t>
            </a:r>
          </a:p>
          <a:p>
            <a:endParaRPr lang="en-US" dirty="0"/>
          </a:p>
          <a:p>
            <a:r>
              <a:rPr lang="en-US" dirty="0"/>
              <a:t>Growing steadily since the peak at march, possibly due to my extensions. Culminating in the ones in July exploding. Lots of people started doing the same thing as me (even though to pretty much the same code/payloads). </a:t>
            </a:r>
          </a:p>
          <a:p>
            <a:endParaRPr lang="en-US" dirty="0"/>
          </a:p>
          <a:p>
            <a:r>
              <a:rPr lang="en-US" dirty="0"/>
              <a:t>Not all are malicious or malware, just to clarify.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”Now, for how the disclosure process went. 300 plus reports means a lot of time in triage queues."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37</a:t>
            </a:fld>
            <a:endParaRPr lang="en-US"/>
          </a:p>
        </p:txBody>
      </p:sp>
    </p:spTree>
    <p:extLst>
      <p:ext uri="{BB962C8B-B14F-4D97-AF65-F5344CB8AC3E}">
        <p14:creationId xmlns:p14="http://schemas.microsoft.com/office/powerpoint/2010/main" val="30821142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”Now, for how the disclosure process went. 300 plus reports means a lot of time in triage queues."</a:t>
            </a:r>
          </a:p>
          <a:p>
            <a:endParaRPr lang="en-US" dirty="0"/>
          </a:p>
          <a:p>
            <a:r>
              <a:rPr lang="en-US" dirty="0"/>
              <a:t>Sensitive subject and a very large number of cases + a novel class for most programs, so the default reaction is skepticism a lot of the time. </a:t>
            </a:r>
          </a:p>
          <a:p>
            <a:endParaRPr lang="en-US" dirty="0"/>
          </a:p>
          <a:p>
            <a:r>
              <a:rPr lang="en-US" dirty="0"/>
              <a:t>slow triage because queues are full of slop, and disputes that mean re-explaining the same issue repeatedly.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I </a:t>
            </a:r>
            <a:r>
              <a:rPr lang="en-US" dirty="0" err="1"/>
              <a:t>standardised</a:t>
            </a:r>
            <a:r>
              <a:rPr lang="en-US" dirty="0"/>
              <a:t> the report and automated a big chunk of it."</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38</a:t>
            </a:fld>
            <a:endParaRPr lang="en-US"/>
          </a:p>
        </p:txBody>
      </p:sp>
    </p:spTree>
    <p:extLst>
      <p:ext uri="{BB962C8B-B14F-4D97-AF65-F5344CB8AC3E}">
        <p14:creationId xmlns:p14="http://schemas.microsoft.com/office/powerpoint/2010/main" val="12995049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"So I </a:t>
            </a:r>
            <a:r>
              <a:rPr lang="en-US" dirty="0" err="1"/>
              <a:t>standardised</a:t>
            </a:r>
            <a:r>
              <a:rPr lang="en-US" dirty="0"/>
              <a:t> the report and automated a big chunk of it."</a:t>
            </a:r>
          </a:p>
          <a:p>
            <a:endParaRPr lang="en-US" dirty="0"/>
          </a:p>
          <a:p>
            <a:r>
              <a:rPr lang="en-US" dirty="0"/>
              <a:t>FAQ big time saver: it pre-answers the same objections every program raised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”Most programs handled it extremely well."</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39</a:t>
            </a:fld>
            <a:endParaRPr lang="en-US"/>
          </a:p>
        </p:txBody>
      </p:sp>
    </p:spTree>
    <p:extLst>
      <p:ext uri="{BB962C8B-B14F-4D97-AF65-F5344CB8AC3E}">
        <p14:creationId xmlns:p14="http://schemas.microsoft.com/office/powerpoint/2010/main" val="2325156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”Most programs handled it extremely well."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one program went the other way."</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40</a:t>
            </a:fld>
            <a:endParaRPr lang="en-US"/>
          </a:p>
        </p:txBody>
      </p:sp>
    </p:spTree>
    <p:extLst>
      <p:ext uri="{BB962C8B-B14F-4D97-AF65-F5344CB8AC3E}">
        <p14:creationId xmlns:p14="http://schemas.microsoft.com/office/powerpoint/2010/main" val="27864971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"And one program went the other way."</a:t>
            </a:r>
          </a:p>
          <a:p>
            <a:endParaRPr lang="en-US" dirty="0"/>
          </a:p>
          <a:p>
            <a:r>
              <a:rPr lang="en-US" dirty="0"/>
              <a:t>And yeah, he’s absolutely right that it falls outside of program boundaries, no discussion there. But calling a vuln report not asking for anything a shakedown is a sad thing. I do hope they at least implemented some fixes!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"Which brings me to the rules I set for myself before any of this."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41</a:t>
            </a:fld>
            <a:endParaRPr lang="en-US"/>
          </a:p>
        </p:txBody>
      </p:sp>
    </p:spTree>
    <p:extLst>
      <p:ext uri="{BB962C8B-B14F-4D97-AF65-F5344CB8AC3E}">
        <p14:creationId xmlns:p14="http://schemas.microsoft.com/office/powerpoint/2010/main" val="22110357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"Which brings me to the rules I set for myself before any of this."</a:t>
            </a:r>
          </a:p>
          <a:p>
            <a:endParaRPr lang="en-US" dirty="0"/>
          </a:p>
          <a:p>
            <a:r>
              <a:rPr lang="en-US" dirty="0"/>
              <a:t>No obfuscation of code as well to make it easier for the companies/</a:t>
            </a:r>
            <a:r>
              <a:rPr lang="en-US" dirty="0" err="1"/>
              <a:t>triagers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objective was to drive changes, and there are changes coming.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”But, What you can do on Monday morning if you want to protect yourself from this."</a:t>
            </a:r>
          </a:p>
          <a:p>
            <a:endParaRPr lang="en-US" dirty="0"/>
          </a:p>
        </p:txBody>
      </p:sp>
      <p:sp>
        <p:nvSpPr>
          <p:cNvPr id="4" name="Slide Number Placeholder 3"/>
          <p:cNvSpPr>
            <a:spLocks noGrp="1"/>
          </p:cNvSpPr>
          <p:nvPr>
            <p:ph type="sldNum" sz="quarter" idx="5"/>
          </p:nvPr>
        </p:nvSpPr>
        <p:spPr/>
        <p:txBody>
          <a:bodyPr/>
          <a:lstStyle/>
          <a:p>
            <a:fld id="{B5246D9B-92F1-4C40-9997-9969DE911CE4}" type="slidenum">
              <a:rPr lang="en-US" smtClean="0"/>
              <a:t>42</a:t>
            </a:fld>
            <a:endParaRPr lang="en-US"/>
          </a:p>
        </p:txBody>
      </p:sp>
    </p:spTree>
    <p:extLst>
      <p:ext uri="{BB962C8B-B14F-4D97-AF65-F5344CB8AC3E}">
        <p14:creationId xmlns:p14="http://schemas.microsoft.com/office/powerpoint/2010/main" val="30318176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”But, What you can do on Monday morning if you want to protect yourself from this."</a:t>
            </a:r>
          </a:p>
          <a:p>
            <a:endParaRPr lang="en-US" dirty="0"/>
          </a:p>
          <a:p>
            <a:r>
              <a:rPr lang="en-US" dirty="0"/>
              <a:t>Org-wide allowlist per marketplace, and stress "per marketplace”</a:t>
            </a:r>
          </a:p>
          <a:p>
            <a:endParaRPr lang="en-US" dirty="0"/>
          </a:p>
          <a:p>
            <a:r>
              <a:rPr lang="en-US" dirty="0"/>
              <a:t>Block unapproved extensions, disable auto-update where you can, add a cooldown of 48 hours or more before newly published versions are installable. </a:t>
            </a:r>
          </a:p>
          <a:p>
            <a:endParaRPr lang="en-US" dirty="0"/>
          </a:p>
          <a:p>
            <a:r>
              <a:rPr lang="en-US" dirty="0"/>
              <a:t>Endpoint protection, and audit templates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Transition: "Last thing. The ecosystem side."</a:t>
            </a:r>
          </a:p>
        </p:txBody>
      </p:sp>
      <p:sp>
        <p:nvSpPr>
          <p:cNvPr id="4" name="Slide Number Placeholder 3"/>
          <p:cNvSpPr>
            <a:spLocks noGrp="1"/>
          </p:cNvSpPr>
          <p:nvPr>
            <p:ph type="sldNum" sz="quarter" idx="5"/>
          </p:nvPr>
        </p:nvSpPr>
        <p:spPr/>
        <p:txBody>
          <a:bodyPr/>
          <a:lstStyle/>
          <a:p>
            <a:fld id="{B5246D9B-92F1-4C40-9997-9969DE911CE4}" type="slidenum">
              <a:rPr lang="en-US" smtClean="0"/>
              <a:t>43</a:t>
            </a:fld>
            <a:endParaRPr lang="en-US"/>
          </a:p>
        </p:txBody>
      </p:sp>
    </p:spTree>
    <p:extLst>
      <p:ext uri="{BB962C8B-B14F-4D97-AF65-F5344CB8AC3E}">
        <p14:creationId xmlns:p14="http://schemas.microsoft.com/office/powerpoint/2010/main" val="33533099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Transition: "Last thing. The ecosystem side."</a:t>
            </a:r>
          </a:p>
          <a:p>
            <a:r>
              <a:rPr lang="en-US"/>
              <a:t>Good news or bad first?</a:t>
            </a:r>
          </a:p>
          <a:p>
            <a:r>
              <a:rPr lang="en-US"/>
              <a:t>Joke, good first.</a:t>
            </a:r>
          </a:p>
          <a:p>
            <a:r>
              <a:rPr lang="en-US"/>
              <a:t>The ownership check is now implemented. Open VSX accepts the upload and checks it in the background, keeping unverified Marketplace namespace matches in quarantine pending ownership review.</a:t>
            </a:r>
          </a:p>
          <a:p>
            <a:r>
              <a:rPr lang="en-US"/>
              <a:t>The extension-name uniqueness point on this slide is separate from the ownership check. The October 15 announcement confirms the ownership check; it does not establish the rollout status of global extension-name uniqueness.</a:t>
            </a:r>
          </a:p>
          <a:p>
            <a:r>
              <a:rPr lang="en-US"/>
              <a:t>Transition: "And there is a new update on that first point. Here is what Open VSX now checks."</a:t>
            </a:r>
          </a:p>
        </p:txBody>
      </p:sp>
      <p:sp>
        <p:nvSpPr>
          <p:cNvPr id="4" name="Slide Number Placeholder 3"/>
          <p:cNvSpPr>
            <a:spLocks noGrp="1"/>
          </p:cNvSpPr>
          <p:nvPr>
            <p:ph type="sldNum" sz="quarter" idx="5"/>
          </p:nvPr>
        </p:nvSpPr>
        <p:spPr/>
        <p:txBody>
          <a:bodyPr/>
          <a:lstStyle/>
          <a:p>
            <a:fld id="{B5246D9B-92F1-4C40-9997-9969DE911CE4}" type="slidenum">
              <a:rPr lang="en-US" smtClean="0"/>
              <a:t>44</a:t>
            </a:fld>
            <a:endParaRPr lang="en-US"/>
          </a:p>
        </p:txBody>
      </p:sp>
    </p:spTree>
    <p:extLst>
      <p:ext uri="{BB962C8B-B14F-4D97-AF65-F5344CB8AC3E}">
        <p14:creationId xmlns:p14="http://schemas.microsoft.com/office/powerpoint/2010/main" val="27871544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Spoken transition:</a:t>
            </a:r>
          </a:p>
          <a:p>
            <a:r>
              <a:rPr lang="en-US" dirty="0"/>
              <a:t>So, after six months of pushing for this, Open VSX has finally added the ownership check I’ve been advocating for. Claiming the same publisher namespace now triggers a check against the VS Code Marketplace. Without verified ownership, it goes into quarantine. That adds a concrete barrier to the attack path I showed you today.</a:t>
            </a:r>
          </a:p>
          <a:p>
            <a:endParaRPr lang="en-US" dirty="0"/>
          </a:p>
          <a:p>
            <a:r>
              <a:rPr lang="en-US" dirty="0"/>
              <a:t>Technical detail: the ownership scanner runs in the background after upload. The publishing command can return success while a version remains inactive pending scanning or review. This is not an immediate rejection by the publishing command.</a:t>
            </a:r>
          </a:p>
          <a:p>
            <a:r>
              <a:rPr lang="en-US" dirty="0"/>
              <a:t>Scope: the open-source implementation checks publisher namespaces, not only exact </a:t>
            </a:r>
            <a:r>
              <a:rPr lang="en-US" dirty="0" err="1"/>
              <a:t>publisher.extension</a:t>
            </a:r>
            <a:r>
              <a:rPr lang="en-US" dirty="0"/>
              <a:t> matches. Namespace verification means the namespace has an OWNER; authorized contributors can publish within a verified namespace.</a:t>
            </a:r>
          </a:p>
          <a:p>
            <a:endParaRPr lang="en-US" dirty="0"/>
          </a:p>
          <a:p>
            <a:r>
              <a:rPr lang="en-US" dirty="0"/>
              <a:t>Sources:</a:t>
            </a:r>
          </a:p>
          <a:p>
            <a:r>
              <a:rPr lang="en-US" dirty="0"/>
              <a:t>https://</a:t>
            </a:r>
            <a:r>
              <a:rPr lang="en-US" dirty="0" err="1"/>
              <a:t>blogs.eclipse.org</a:t>
            </a:r>
            <a:r>
              <a:rPr lang="en-US" dirty="0"/>
              <a:t>/post/</a:t>
            </a:r>
            <a:r>
              <a:rPr lang="en-US" dirty="0" err="1"/>
              <a:t>brian</a:t>
            </a:r>
            <a:r>
              <a:rPr lang="en-US" dirty="0"/>
              <a:t>-king/stronger-safety-nets-vs-code-marketplace-namespace-matching-open-vsx</a:t>
            </a:r>
          </a:p>
          <a:p>
            <a:r>
              <a:rPr lang="en-US" dirty="0"/>
              <a:t>https://</a:t>
            </a:r>
            <a:r>
              <a:rPr lang="en-US" dirty="0" err="1"/>
              <a:t>github.com</a:t>
            </a:r>
            <a:r>
              <a:rPr lang="en-US" dirty="0"/>
              <a:t>/eclipse-</a:t>
            </a:r>
            <a:r>
              <a:rPr lang="en-US" dirty="0" err="1"/>
              <a:t>openvsx</a:t>
            </a:r>
            <a:r>
              <a:rPr lang="en-US" dirty="0"/>
              <a:t>/</a:t>
            </a:r>
            <a:r>
              <a:rPr lang="en-US" dirty="0" err="1"/>
              <a:t>openvsx</a:t>
            </a:r>
            <a:r>
              <a:rPr lang="en-US" dirty="0"/>
              <a:t>/blob/caed4479353904d4001fc335c47f589729d22ce1/server/</a:t>
            </a:r>
            <a:r>
              <a:rPr lang="en-US" dirty="0" err="1"/>
              <a:t>src</a:t>
            </a:r>
            <a:r>
              <a:rPr lang="en-US" dirty="0"/>
              <a:t>/main/java/org/eclipse/</a:t>
            </a:r>
            <a:r>
              <a:rPr lang="en-US" dirty="0" err="1"/>
              <a:t>openvsx</a:t>
            </a:r>
            <a:r>
              <a:rPr lang="en-US" dirty="0"/>
              <a:t>/scanning/</a:t>
            </a:r>
            <a:r>
              <a:rPr lang="en-US" dirty="0" err="1"/>
              <a:t>NamespaceOwnershipCheckScanner.java</a:t>
            </a:r>
            <a:endParaRPr lang="en-US" dirty="0"/>
          </a:p>
          <a:p>
            <a:r>
              <a:rPr lang="en-US" dirty="0"/>
              <a:t>https://</a:t>
            </a:r>
            <a:r>
              <a:rPr lang="en-US" dirty="0" err="1"/>
              <a:t>github.com</a:t>
            </a:r>
            <a:r>
              <a:rPr lang="en-US" dirty="0"/>
              <a:t>/</a:t>
            </a:r>
            <a:r>
              <a:rPr lang="en-US" dirty="0" err="1"/>
              <a:t>EclipseFdn</a:t>
            </a:r>
            <a:r>
              <a:rPr lang="en-US" dirty="0"/>
              <a:t>/open-</a:t>
            </a:r>
            <a:r>
              <a:rPr lang="en-US" dirty="0" err="1"/>
              <a:t>vsx.org</a:t>
            </a:r>
            <a:r>
              <a:rPr lang="en-US" dirty="0"/>
              <a:t>/issues/12375</a:t>
            </a:r>
          </a:p>
        </p:txBody>
      </p:sp>
      <p:sp>
        <p:nvSpPr>
          <p:cNvPr id="4" name="Slide Number Placeholder 3"/>
          <p:cNvSpPr>
            <a:spLocks noGrp="1"/>
          </p:cNvSpPr>
          <p:nvPr>
            <p:ph type="sldNum" sz="quarter" idx="5"/>
          </p:nvPr>
        </p:nvSpPr>
        <p:spPr/>
        <p:txBody>
          <a:bodyPr/>
          <a:lstStyle/>
          <a:p>
            <a:fld id="{B5246D9B-92F1-4C40-9997-9969DE911CE4}" type="slidenum">
              <a:rPr lang="en-US" smtClean="0"/>
              <a:t>45</a:t>
            </a:fld>
            <a:endParaRPr lang="en-US"/>
          </a:p>
        </p:txBody>
      </p:sp>
    </p:spTree>
    <p:extLst>
      <p:ext uri="{BB962C8B-B14F-4D97-AF65-F5344CB8AC3E}">
        <p14:creationId xmlns:p14="http://schemas.microsoft.com/office/powerpoint/2010/main" val="24688612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FDC00-A41C-F067-2E18-E8C228F66A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2E378-E4FF-1F11-9B62-C4E6A40E0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1D6B0-8345-5AAD-5D52-4F52FC9441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DAB5B2-AAFD-BEFD-4868-BF2AC1EFA30E}"/>
              </a:ext>
            </a:extLst>
          </p:cNvPr>
          <p:cNvSpPr>
            <a:spLocks noGrp="1"/>
          </p:cNvSpPr>
          <p:nvPr>
            <p:ph type="sldNum" sz="quarter" idx="5"/>
          </p:nvPr>
        </p:nvSpPr>
        <p:spPr/>
        <p:txBody>
          <a:bodyPr/>
          <a:lstStyle/>
          <a:p>
            <a:fld id="{B5246D9B-92F1-4C40-9997-9969DE911CE4}" type="slidenum">
              <a:rPr lang="en-US" smtClean="0"/>
              <a:t>46</a:t>
            </a:fld>
            <a:endParaRPr lang="en-US"/>
          </a:p>
        </p:txBody>
      </p:sp>
    </p:spTree>
    <p:extLst>
      <p:ext uri="{BB962C8B-B14F-4D97-AF65-F5344CB8AC3E}">
        <p14:creationId xmlns:p14="http://schemas.microsoft.com/office/powerpoint/2010/main" val="29761098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15583535-FE2F-4548-8B1A-6980FBA2411D}" type="datetime1">
              <a:rPr lang="en-US" smtClean="0"/>
              <a:t>10/22/26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217564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AAAB2068-486B-4A47-BF73-32584BFCB922}" type="datetime1">
              <a:rPr lang="en-US" smtClean="0"/>
              <a:t>10/22/26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01963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B37881F5-FFFF-4044-9362-304046B75E2E}" type="datetime1">
              <a:rPr lang="en-US" smtClean="0"/>
              <a:t>10/22/26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75172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805B7E55-BBCB-C74D-B15E-9367263855A0}" type="datetime1">
              <a:rPr lang="en-US" smtClean="0"/>
              <a:t>10/22/26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r>
              <a:rPr lang="en-US"/>
              <a:t>Install Me Maybe - Raphael Silva - DEF CON 34</a:t>
            </a:r>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74713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58B3B321-7A1B-3E4C-B785-AC128EAC3556}" type="datetime1">
              <a:rPr lang="en-US" smtClean="0"/>
              <a:t>10/22/26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r>
              <a:rPr lang="en-US"/>
              <a:t>Install Me Maybe - Raphael Silva - DEF CON 34</a:t>
            </a:r>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88842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B8C2BCD3-F444-6C46-92FD-0B15A1A7E984}" type="datetime1">
              <a:rPr lang="en-US" smtClean="0"/>
              <a:t>10/22/26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79155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1919E331-2855-6E45-ACF5-73388AA91FF2}" type="datetime1">
              <a:rPr lang="en-US" smtClean="0"/>
              <a:t>10/22/26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56594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32EC1F4D-A63E-FF45-9B78-5E67BEAF2204}" type="datetime1">
              <a:rPr lang="en-US" smtClean="0"/>
              <a:t>10/22/26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r>
              <a:rPr lang="en-US"/>
              <a:t>Install Me Maybe - Raphael Silva - DEF CON 34</a:t>
            </a:r>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03642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68412F3B-2AD2-DF4F-8DE9-5446CF1F5481}" type="datetime1">
              <a:rPr lang="en-US" smtClean="0"/>
              <a:t>10/22/26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r>
              <a:rPr lang="en-US"/>
              <a:t>Install Me Maybe - Raphael Silva - DEF CON 34</a:t>
            </a:r>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90354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2CB7F9F1-2B69-9941-85BC-16B34EF6937D}" type="datetime1">
              <a:rPr lang="en-US" smtClean="0"/>
              <a:t>10/22/26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75416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35201288-88F9-3D4F-B0D2-EBF8A76B70BC}" type="datetime1">
              <a:rPr lang="en-US" smtClean="0"/>
              <a:t>10/22/26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15284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2FE89AD8-A573-FD4C-A0B1-DF3CCD67B26D}" type="datetime1">
              <a:rPr lang="en-US" smtClean="0"/>
              <a:t>10/22/26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71232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hd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j"/><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1A8C4F8-261C-7C98-9585-431358419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201BAFF7-790D-724B-C012-F555220483CC}"/>
              </a:ext>
            </a:extLst>
          </p:cNvPr>
          <p:cNvSpPr>
            <a:spLocks noGrp="1"/>
          </p:cNvSpPr>
          <p:nvPr>
            <p:ph type="subTitle" idx="1"/>
          </p:nvPr>
        </p:nvSpPr>
        <p:spPr>
          <a:xfrm>
            <a:off x="647700" y="2828651"/>
            <a:ext cx="7419975" cy="1005657"/>
          </a:xfrm>
        </p:spPr>
        <p:txBody>
          <a:bodyPr>
            <a:normAutofit lnSpcReduction="10000"/>
          </a:bodyPr>
          <a:lstStyle/>
          <a:p>
            <a:pPr>
              <a:lnSpc>
                <a:spcPct val="132000"/>
              </a:lnSpc>
            </a:pPr>
            <a:r>
              <a:rPr lang="en-US" sz="2400">
                <a:solidFill>
                  <a:srgbClr val="45433B"/>
                </a:solidFill>
                <a:latin typeface="Arial" pitchFamily="34" charset="0"/>
                <a:ea typeface="Arial" pitchFamily="34" charset="-122"/>
                <a:cs typeface="Arial" pitchFamily="34" charset="-120"/>
              </a:rPr>
              <a:t>Turning claimable VS Code extension IDs into supply-chain attacks </a:t>
            </a:r>
          </a:p>
        </p:txBody>
      </p:sp>
      <p:cxnSp>
        <p:nvCxnSpPr>
          <p:cNvPr id="10" name="Straight Connector 9">
            <a:extLst>
              <a:ext uri="{FF2B5EF4-FFF2-40B4-BE49-F238E27FC236}">
                <a16:creationId xmlns:a16="http://schemas.microsoft.com/office/drawing/2014/main" id="{91AFE2CA-5B3A-141B-BA1D-064BC79E6B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2F82048-979A-AF21-33F3-A6C8525373D2}"/>
              </a:ext>
            </a:extLst>
          </p:cNvPr>
          <p:cNvSpPr txBox="1"/>
          <p:nvPr/>
        </p:nvSpPr>
        <p:spPr>
          <a:xfrm>
            <a:off x="-51881" y="6134100"/>
            <a:ext cx="4425098" cy="723275"/>
          </a:xfrm>
          <a:prstGeom prst="rect">
            <a:avLst/>
          </a:prstGeom>
          <a:noFill/>
        </p:spPr>
        <p:txBody>
          <a:bodyPr wrap="square" rtlCol="0">
            <a:spAutoFit/>
          </a:bodyPr>
          <a:lstStyle/>
          <a:p>
            <a:pPr>
              <a:spcAft>
                <a:spcPts val="600"/>
              </a:spcAft>
            </a:pPr>
            <a:r>
              <a:rPr lang="en-US" dirty="0">
                <a:solidFill>
                  <a:schemeClr val="tx1">
                    <a:lumMod val="50000"/>
                    <a:lumOff val="50000"/>
                  </a:schemeClr>
                </a:solidFill>
              </a:rPr>
              <a:t>Raphael Silva</a:t>
            </a:r>
          </a:p>
          <a:p>
            <a:pPr>
              <a:spcAft>
                <a:spcPts val="600"/>
              </a:spcAft>
            </a:pPr>
            <a:r>
              <a:rPr lang="en-US" dirty="0">
                <a:solidFill>
                  <a:schemeClr val="tx1">
                    <a:lumMod val="50000"/>
                    <a:lumOff val="50000"/>
                  </a:schemeClr>
                </a:solidFill>
              </a:rPr>
              <a:t>Security Researcher @ Aikido Security</a:t>
            </a:r>
          </a:p>
        </p:txBody>
      </p:sp>
      <p:pic>
        <p:nvPicPr>
          <p:cNvPr id="6" name="Picture 5">
            <a:extLst>
              <a:ext uri="{FF2B5EF4-FFF2-40B4-BE49-F238E27FC236}">
                <a16:creationId xmlns:a16="http://schemas.microsoft.com/office/drawing/2014/main" id="{A0248CFF-8B14-311E-043E-4C912814C481}"/>
              </a:ext>
            </a:extLst>
          </p:cNvPr>
          <p:cNvPicPr>
            <a:picLocks noChangeAspect="1"/>
          </p:cNvPicPr>
          <p:nvPr/>
        </p:nvPicPr>
        <p:blipFill>
          <a:blip r:embed="rId3"/>
          <a:stretch>
            <a:fillRect/>
          </a:stretch>
        </p:blipFill>
        <p:spPr>
          <a:xfrm>
            <a:off x="647700" y="1399358"/>
            <a:ext cx="7061200" cy="1346200"/>
          </a:xfrm>
          <a:prstGeom prst="rect">
            <a:avLst/>
          </a:prstGeom>
        </p:spPr>
      </p:pic>
      <p:sp>
        <p:nvSpPr>
          <p:cNvPr id="5" name="Slide Number Placeholder 4">
            <a:extLst>
              <a:ext uri="{FF2B5EF4-FFF2-40B4-BE49-F238E27FC236}">
                <a16:creationId xmlns:a16="http://schemas.microsoft.com/office/drawing/2014/main" id="{03D461C7-E63D-A490-268A-E8BCD517C47D}"/>
              </a:ext>
            </a:extLst>
          </p:cNvPr>
          <p:cNvSpPr>
            <a:spLocks noGrp="1"/>
          </p:cNvSpPr>
          <p:nvPr>
            <p:ph type="sldNum" sz="quarter" idx="12"/>
          </p:nvPr>
        </p:nvSpPr>
        <p:spPr/>
        <p:txBody>
          <a:bodyPr/>
          <a:lstStyle/>
          <a:p>
            <a:fld id="{87E7843D-FF13-4365-9478-9625B70A2705}" type="slidenum">
              <a:rPr lang="en-US" smtClean="0"/>
              <a:t>1</a:t>
            </a:fld>
            <a:endParaRPr lang="en-US"/>
          </a:p>
        </p:txBody>
      </p:sp>
      <p:pic>
        <p:nvPicPr>
          <p:cNvPr id="2" name="Picture 1">
            <a:extLst>
              <a:ext uri="{FF2B5EF4-FFF2-40B4-BE49-F238E27FC236}">
                <a16:creationId xmlns:a16="http://schemas.microsoft.com/office/drawing/2014/main" id="{67221D64-B70E-8972-C983-7F96C6F51E56}"/>
              </a:ext>
            </a:extLst>
          </p:cNvPr>
          <p:cNvPicPr>
            <a:picLocks noChangeAspect="1"/>
          </p:cNvPicPr>
          <p:nvPr/>
        </p:nvPicPr>
        <p:blipFill>
          <a:blip r:embed="rId4"/>
          <a:stretch>
            <a:fillRect/>
          </a:stretch>
        </p:blipFill>
        <p:spPr>
          <a:xfrm>
            <a:off x="4712676" y="3727142"/>
            <a:ext cx="6212217" cy="2935817"/>
          </a:xfrm>
          <a:prstGeom prst="rect">
            <a:avLst/>
          </a:prstGeom>
        </p:spPr>
      </p:pic>
    </p:spTree>
    <p:extLst>
      <p:ext uri="{BB962C8B-B14F-4D97-AF65-F5344CB8AC3E}">
        <p14:creationId xmlns:p14="http://schemas.microsoft.com/office/powerpoint/2010/main" val="3769683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54AC1-1DA3-3711-3BCC-26B4A0175D43}"/>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9069CB3-D49B-9F5D-52B8-3F9859BF0399}"/>
              </a:ext>
            </a:extLst>
          </p:cNvPr>
          <p:cNvSpPr>
            <a:spLocks noGrp="1"/>
          </p:cNvSpPr>
          <p:nvPr>
            <p:ph idx="1"/>
          </p:nvPr>
        </p:nvSpPr>
        <p:spPr>
          <a:xfrm>
            <a:off x="700634" y="1937404"/>
            <a:ext cx="10691265" cy="3739896"/>
          </a:xfrm>
        </p:spPr>
        <p:txBody>
          <a:bodyPr/>
          <a:lstStyle/>
          <a:p>
            <a:pPr marL="0" indent="0">
              <a:buNone/>
            </a:pPr>
            <a:r>
              <a:rPr lang="en-US" dirty="0"/>
              <a:t>$ </a:t>
            </a:r>
            <a:r>
              <a:rPr lang="en-US" dirty="0" err="1"/>
              <a:t>whoami</a:t>
            </a:r>
            <a:endParaRPr lang="en-US" dirty="0"/>
          </a:p>
          <a:p>
            <a:r>
              <a:rPr lang="en-US" dirty="0"/>
              <a:t>Security Researcher @ Aikido Security</a:t>
            </a:r>
          </a:p>
          <a:p>
            <a:r>
              <a:rPr lang="en-US" dirty="0"/>
              <a:t>Focus on malware and SCS vulnerability research</a:t>
            </a:r>
          </a:p>
          <a:p>
            <a:r>
              <a:rPr lang="en-US" dirty="0"/>
              <a:t>Like to hack </a:t>
            </a:r>
            <a:r>
              <a:rPr lang="en-US" dirty="0" err="1"/>
              <a:t>sh!t</a:t>
            </a:r>
            <a:r>
              <a:rPr lang="en-US" dirty="0"/>
              <a:t> on my free time</a:t>
            </a:r>
          </a:p>
        </p:txBody>
      </p:sp>
      <p:grpSp>
        <p:nvGrpSpPr>
          <p:cNvPr id="18" name="Group 17">
            <a:extLst>
              <a:ext uri="{FF2B5EF4-FFF2-40B4-BE49-F238E27FC236}">
                <a16:creationId xmlns:a16="http://schemas.microsoft.com/office/drawing/2014/main" id="{45D13B18-117C-3A92-2650-1FD21F508C15}"/>
              </a:ext>
            </a:extLst>
          </p:cNvPr>
          <p:cNvGrpSpPr/>
          <p:nvPr/>
        </p:nvGrpSpPr>
        <p:grpSpPr>
          <a:xfrm>
            <a:off x="1754552" y="3925306"/>
            <a:ext cx="2101477" cy="2207085"/>
            <a:chOff x="2531034" y="4111201"/>
            <a:chExt cx="2101477" cy="2207085"/>
          </a:xfrm>
        </p:grpSpPr>
        <p:pic>
          <p:nvPicPr>
            <p:cNvPr id="16" name="Picture 15" descr="A black and white x&#10;&#10;Description automatically generated">
              <a:extLst>
                <a:ext uri="{FF2B5EF4-FFF2-40B4-BE49-F238E27FC236}">
                  <a16:creationId xmlns:a16="http://schemas.microsoft.com/office/drawing/2014/main" id="{F2A9ACD6-3098-202A-8394-CF6DAB2A56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034" y="4111201"/>
              <a:ext cx="2101477" cy="2101477"/>
            </a:xfrm>
            <a:prstGeom prst="rect">
              <a:avLst/>
            </a:prstGeom>
          </p:spPr>
        </p:pic>
        <p:sp>
          <p:nvSpPr>
            <p:cNvPr id="17" name="TextBox 16">
              <a:extLst>
                <a:ext uri="{FF2B5EF4-FFF2-40B4-BE49-F238E27FC236}">
                  <a16:creationId xmlns:a16="http://schemas.microsoft.com/office/drawing/2014/main" id="{3FA14EA2-76EE-FF8C-7697-3A5D12ACAB93}"/>
                </a:ext>
              </a:extLst>
            </p:cNvPr>
            <p:cNvSpPr txBox="1"/>
            <p:nvPr/>
          </p:nvSpPr>
          <p:spPr>
            <a:xfrm>
              <a:off x="2949760" y="5948954"/>
              <a:ext cx="1600200" cy="369332"/>
            </a:xfrm>
            <a:prstGeom prst="rect">
              <a:avLst/>
            </a:prstGeom>
            <a:noFill/>
          </p:spPr>
          <p:txBody>
            <a:bodyPr wrap="square" rtlCol="0">
              <a:spAutoFit/>
            </a:bodyPr>
            <a:lstStyle/>
            <a:p>
              <a:r>
                <a:rPr lang="en-US" dirty="0"/>
                <a:t>@0x_rcss</a:t>
              </a:r>
            </a:p>
          </p:txBody>
        </p:sp>
      </p:grpSp>
      <p:grpSp>
        <p:nvGrpSpPr>
          <p:cNvPr id="10" name="Group 9">
            <a:extLst>
              <a:ext uri="{FF2B5EF4-FFF2-40B4-BE49-F238E27FC236}">
                <a16:creationId xmlns:a16="http://schemas.microsoft.com/office/drawing/2014/main" id="{02841419-6D3B-D4B4-A796-BA46DE91F32A}"/>
              </a:ext>
            </a:extLst>
          </p:cNvPr>
          <p:cNvGrpSpPr/>
          <p:nvPr/>
        </p:nvGrpSpPr>
        <p:grpSpPr>
          <a:xfrm>
            <a:off x="8739337" y="4062756"/>
            <a:ext cx="1647926" cy="2099048"/>
            <a:chOff x="9394669" y="4398644"/>
            <a:chExt cx="1647926" cy="2099048"/>
          </a:xfrm>
        </p:grpSpPr>
        <p:sp>
          <p:nvSpPr>
            <p:cNvPr id="7" name="TextBox 6">
              <a:extLst>
                <a:ext uri="{FF2B5EF4-FFF2-40B4-BE49-F238E27FC236}">
                  <a16:creationId xmlns:a16="http://schemas.microsoft.com/office/drawing/2014/main" id="{9B68C16B-0782-D13C-6A36-3126C72CB211}"/>
                </a:ext>
              </a:extLst>
            </p:cNvPr>
            <p:cNvSpPr txBox="1"/>
            <p:nvPr/>
          </p:nvSpPr>
          <p:spPr>
            <a:xfrm>
              <a:off x="9394670" y="6128360"/>
              <a:ext cx="1647925" cy="369332"/>
            </a:xfrm>
            <a:prstGeom prst="rect">
              <a:avLst/>
            </a:prstGeom>
            <a:noFill/>
          </p:spPr>
          <p:txBody>
            <a:bodyPr wrap="square">
              <a:spAutoFit/>
            </a:bodyPr>
            <a:lstStyle/>
            <a:p>
              <a:r>
                <a:rPr lang="en-US" dirty="0"/>
                <a:t>raphaelcssilva</a:t>
              </a:r>
            </a:p>
          </p:txBody>
        </p:sp>
        <p:pic>
          <p:nvPicPr>
            <p:cNvPr id="9" name="Picture 8" descr="A blue square with white letters&#10;&#10;Description automatically generated">
              <a:extLst>
                <a:ext uri="{FF2B5EF4-FFF2-40B4-BE49-F238E27FC236}">
                  <a16:creationId xmlns:a16="http://schemas.microsoft.com/office/drawing/2014/main" id="{0D652527-6852-57FF-C706-C12FDE07F6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669" y="4398644"/>
              <a:ext cx="1647926" cy="1647926"/>
            </a:xfrm>
            <a:prstGeom prst="rect">
              <a:avLst/>
            </a:prstGeom>
          </p:spPr>
        </p:pic>
      </p:grpSp>
      <p:grpSp>
        <p:nvGrpSpPr>
          <p:cNvPr id="8" name="Group 7">
            <a:extLst>
              <a:ext uri="{FF2B5EF4-FFF2-40B4-BE49-F238E27FC236}">
                <a16:creationId xmlns:a16="http://schemas.microsoft.com/office/drawing/2014/main" id="{96BB9385-7753-0461-E757-72B31F960C15}"/>
              </a:ext>
            </a:extLst>
          </p:cNvPr>
          <p:cNvGrpSpPr/>
          <p:nvPr/>
        </p:nvGrpSpPr>
        <p:grpSpPr>
          <a:xfrm>
            <a:off x="5384799" y="4062755"/>
            <a:ext cx="1647925" cy="2081237"/>
            <a:chOff x="5384799" y="4062755"/>
            <a:chExt cx="1647925" cy="2081237"/>
          </a:xfrm>
        </p:grpSpPr>
        <p:sp>
          <p:nvSpPr>
            <p:cNvPr id="6" name="TextBox 5">
              <a:extLst>
                <a:ext uri="{FF2B5EF4-FFF2-40B4-BE49-F238E27FC236}">
                  <a16:creationId xmlns:a16="http://schemas.microsoft.com/office/drawing/2014/main" id="{6F989852-E2CC-43BE-840F-644629BA8273}"/>
                </a:ext>
              </a:extLst>
            </p:cNvPr>
            <p:cNvSpPr txBox="1"/>
            <p:nvPr/>
          </p:nvSpPr>
          <p:spPr>
            <a:xfrm>
              <a:off x="5608520" y="5774660"/>
              <a:ext cx="1242853" cy="369332"/>
            </a:xfrm>
            <a:prstGeom prst="rect">
              <a:avLst/>
            </a:prstGeom>
            <a:noFill/>
          </p:spPr>
          <p:txBody>
            <a:bodyPr wrap="square" rtlCol="0">
              <a:spAutoFit/>
            </a:bodyPr>
            <a:lstStyle/>
            <a:p>
              <a:r>
                <a:rPr lang="en-US" dirty="0" err="1"/>
                <a:t>aikido.dev</a:t>
              </a:r>
              <a:endParaRPr lang="en-US" dirty="0"/>
            </a:p>
          </p:txBody>
        </p:sp>
        <p:pic>
          <p:nvPicPr>
            <p:cNvPr id="4" name="Picture 3" descr="Aikido - The Aikido Team">
              <a:extLst>
                <a:ext uri="{FF2B5EF4-FFF2-40B4-BE49-F238E27FC236}">
                  <a16:creationId xmlns:a16="http://schemas.microsoft.com/office/drawing/2014/main" id="{6EC6047C-2B7C-DE8A-9399-0B6DABF100A2}"/>
                </a:ext>
              </a:extLst>
            </p:cNvPr>
            <p:cNvPicPr>
              <a:picLocks noChangeAspect="1"/>
            </p:cNvPicPr>
            <p:nvPr/>
          </p:nvPicPr>
          <p:blipFill>
            <a:blip r:embed="rId5"/>
            <a:stretch>
              <a:fillRect/>
            </a:stretch>
          </p:blipFill>
          <p:spPr>
            <a:xfrm>
              <a:off x="5384799" y="4062755"/>
              <a:ext cx="1647925" cy="1647925"/>
            </a:xfrm>
            <a:prstGeom prst="rect">
              <a:avLst/>
            </a:prstGeom>
          </p:spPr>
        </p:pic>
      </p:grpSp>
      <p:sp>
        <p:nvSpPr>
          <p:cNvPr id="5" name="Footer Placeholder 4">
            <a:extLst>
              <a:ext uri="{FF2B5EF4-FFF2-40B4-BE49-F238E27FC236}">
                <a16:creationId xmlns:a16="http://schemas.microsoft.com/office/drawing/2014/main" id="{FBFBE672-CD1F-A20A-0070-B0D8ADEE2D0B}"/>
              </a:ext>
            </a:extLst>
          </p:cNvPr>
          <p:cNvSpPr>
            <a:spLocks noGrp="1"/>
          </p:cNvSpPr>
          <p:nvPr>
            <p:ph type="ftr" sz="quarter" idx="11"/>
          </p:nvPr>
        </p:nvSpPr>
        <p:spPr/>
        <p:txBody>
          <a:bodyPr/>
          <a:lstStyle/>
          <a:p>
            <a:r>
              <a:rPr lang="en-US" dirty="0"/>
              <a:t>Install Me Maybe - Raphael Silva - DEF CON 34</a:t>
            </a:r>
          </a:p>
        </p:txBody>
      </p:sp>
      <p:sp>
        <p:nvSpPr>
          <p:cNvPr id="11" name="Slide Number Placeholder 10">
            <a:extLst>
              <a:ext uri="{FF2B5EF4-FFF2-40B4-BE49-F238E27FC236}">
                <a16:creationId xmlns:a16="http://schemas.microsoft.com/office/drawing/2014/main" id="{8B914CAD-9AD1-5ED1-BE83-82C179367E31}"/>
              </a:ext>
            </a:extLst>
          </p:cNvPr>
          <p:cNvSpPr>
            <a:spLocks noGrp="1"/>
          </p:cNvSpPr>
          <p:nvPr>
            <p:ph type="sldNum" sz="quarter" idx="12"/>
          </p:nvPr>
        </p:nvSpPr>
        <p:spPr/>
        <p:txBody>
          <a:bodyPr/>
          <a:lstStyle/>
          <a:p>
            <a:fld id="{87E7843D-FF13-4365-9478-9625B70A2705}" type="slidenum">
              <a:rPr lang="en-US" smtClean="0"/>
              <a:t>2</a:t>
            </a:fld>
            <a:endParaRPr lang="en-US"/>
          </a:p>
        </p:txBody>
      </p:sp>
    </p:spTree>
    <p:extLst>
      <p:ext uri="{BB962C8B-B14F-4D97-AF65-F5344CB8AC3E}">
        <p14:creationId xmlns:p14="http://schemas.microsoft.com/office/powerpoint/2010/main" val="4167085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74783-5BCE-432C-4EE4-7F92062EF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948C7-AB8C-C259-A56B-917416292662}"/>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F450EDD3-0660-3394-4F07-5C12288F77CC}"/>
              </a:ext>
            </a:extLst>
          </p:cNvPr>
          <p:cNvSpPr>
            <a:spLocks noGrp="1"/>
          </p:cNvSpPr>
          <p:nvPr>
            <p:ph idx="1"/>
          </p:nvPr>
        </p:nvSpPr>
        <p:spPr>
          <a:xfrm>
            <a:off x="700634" y="1937404"/>
            <a:ext cx="10691265" cy="3739896"/>
          </a:xfrm>
        </p:spPr>
        <p:txBody>
          <a:bodyPr/>
          <a:lstStyle/>
          <a:p>
            <a:pPr marL="0" indent="0">
              <a:buNone/>
            </a:pPr>
            <a:r>
              <a:rPr lang="en-US" dirty="0"/>
              <a:t>$ </a:t>
            </a:r>
            <a:r>
              <a:rPr lang="en-US" dirty="0" err="1"/>
              <a:t>whoami</a:t>
            </a:r>
            <a:endParaRPr lang="en-US" dirty="0"/>
          </a:p>
          <a:p>
            <a:r>
              <a:rPr lang="en-US" dirty="0"/>
              <a:t>Security Researcher @ Aikido Security</a:t>
            </a:r>
          </a:p>
          <a:p>
            <a:r>
              <a:rPr lang="en-US" dirty="0"/>
              <a:t>Focus on malware and SCS vulnerability research</a:t>
            </a:r>
          </a:p>
          <a:p>
            <a:r>
              <a:rPr lang="en-US" dirty="0"/>
              <a:t>Like to hack </a:t>
            </a:r>
            <a:r>
              <a:rPr lang="en-US" dirty="0" err="1"/>
              <a:t>sh!t</a:t>
            </a:r>
            <a:r>
              <a:rPr lang="en-US" dirty="0"/>
              <a:t> on my free time</a:t>
            </a:r>
          </a:p>
          <a:p>
            <a:r>
              <a:rPr lang="en-US" dirty="0"/>
              <a:t>Horrible at making pretty slides (sorry)</a:t>
            </a:r>
          </a:p>
        </p:txBody>
      </p:sp>
      <p:sp>
        <p:nvSpPr>
          <p:cNvPr id="5" name="Footer Placeholder 4">
            <a:extLst>
              <a:ext uri="{FF2B5EF4-FFF2-40B4-BE49-F238E27FC236}">
                <a16:creationId xmlns:a16="http://schemas.microsoft.com/office/drawing/2014/main" id="{9CF0567B-E28C-A87E-DCDD-4DB89141B3C6}"/>
              </a:ext>
            </a:extLst>
          </p:cNvPr>
          <p:cNvSpPr>
            <a:spLocks noGrp="1"/>
          </p:cNvSpPr>
          <p:nvPr>
            <p:ph type="ftr" sz="quarter" idx="11"/>
          </p:nvPr>
        </p:nvSpPr>
        <p:spPr/>
        <p:txBody>
          <a:bodyPr/>
          <a:lstStyle/>
          <a:p>
            <a:r>
              <a:rPr lang="en-US"/>
              <a:t>Install Me Maybe - Raphael Silva - DEF CON 34</a:t>
            </a:r>
            <a:endParaRPr lang="en-US" dirty="0"/>
          </a:p>
        </p:txBody>
      </p:sp>
      <p:sp>
        <p:nvSpPr>
          <p:cNvPr id="11" name="Slide Number Placeholder 10">
            <a:extLst>
              <a:ext uri="{FF2B5EF4-FFF2-40B4-BE49-F238E27FC236}">
                <a16:creationId xmlns:a16="http://schemas.microsoft.com/office/drawing/2014/main" id="{5F129617-3634-497B-DBFA-5745324E4428}"/>
              </a:ext>
            </a:extLst>
          </p:cNvPr>
          <p:cNvSpPr>
            <a:spLocks noGrp="1"/>
          </p:cNvSpPr>
          <p:nvPr>
            <p:ph type="sldNum" sz="quarter" idx="12"/>
          </p:nvPr>
        </p:nvSpPr>
        <p:spPr/>
        <p:txBody>
          <a:bodyPr/>
          <a:lstStyle/>
          <a:p>
            <a:fld id="{87E7843D-FF13-4365-9478-9625B70A2705}" type="slidenum">
              <a:rPr lang="en-US" smtClean="0"/>
              <a:t>3</a:t>
            </a:fld>
            <a:endParaRPr lang="en-US"/>
          </a:p>
        </p:txBody>
      </p:sp>
      <p:pic>
        <p:nvPicPr>
          <p:cNvPr id="12" name="Picture 11" descr="Image tagged with Here is an insurmountable amount of garbage., It disgusts  m… – @reaction-images on Tumblr">
            <a:extLst>
              <a:ext uri="{FF2B5EF4-FFF2-40B4-BE49-F238E27FC236}">
                <a16:creationId xmlns:a16="http://schemas.microsoft.com/office/drawing/2014/main" id="{C3429E23-0BFF-321B-6B82-AAD5FFF162D9}"/>
              </a:ext>
            </a:extLst>
          </p:cNvPr>
          <p:cNvPicPr>
            <a:picLocks noChangeAspect="1"/>
          </p:cNvPicPr>
          <p:nvPr/>
        </p:nvPicPr>
        <p:blipFill>
          <a:blip r:embed="rId3"/>
          <a:srcRect l="817" r="1456"/>
          <a:stretch>
            <a:fillRect/>
          </a:stretch>
        </p:blipFill>
        <p:spPr>
          <a:xfrm>
            <a:off x="6535271" y="2901042"/>
            <a:ext cx="5419164" cy="3039536"/>
          </a:xfrm>
          <a:prstGeom prst="rect">
            <a:avLst/>
          </a:prstGeom>
        </p:spPr>
      </p:pic>
    </p:spTree>
    <p:extLst>
      <p:ext uri="{BB962C8B-B14F-4D97-AF65-F5344CB8AC3E}">
        <p14:creationId xmlns:p14="http://schemas.microsoft.com/office/powerpoint/2010/main" val="19242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F6B11-4190-9F42-E076-AB8348B1A9B1}"/>
              </a:ext>
            </a:extLst>
          </p:cNvPr>
          <p:cNvSpPr>
            <a:spLocks noGrp="1"/>
          </p:cNvSpPr>
          <p:nvPr>
            <p:ph type="title"/>
          </p:nvPr>
        </p:nvSpPr>
        <p:spPr/>
        <p:txBody>
          <a:bodyPr/>
          <a:lstStyle/>
          <a:p>
            <a:r>
              <a:rPr lang="en-US" dirty="0"/>
              <a:t>Last year…</a:t>
            </a:r>
          </a:p>
        </p:txBody>
      </p:sp>
      <p:pic>
        <p:nvPicPr>
          <p:cNvPr id="4" name="Content Placeholder 3">
            <a:extLst>
              <a:ext uri="{FF2B5EF4-FFF2-40B4-BE49-F238E27FC236}">
                <a16:creationId xmlns:a16="http://schemas.microsoft.com/office/drawing/2014/main" id="{2CF40C34-55CE-B338-F0B1-73A84B7EB1FA}"/>
              </a:ext>
            </a:extLst>
          </p:cNvPr>
          <p:cNvPicPr>
            <a:picLocks noGrp="1" noChangeAspect="1"/>
          </p:cNvPicPr>
          <p:nvPr>
            <p:ph idx="1"/>
          </p:nvPr>
        </p:nvPicPr>
        <p:blipFill>
          <a:blip r:embed="rId3"/>
          <a:stretch>
            <a:fillRect/>
          </a:stretch>
        </p:blipFill>
        <p:spPr>
          <a:xfrm>
            <a:off x="3249083" y="1546412"/>
            <a:ext cx="7951393" cy="4550709"/>
          </a:xfrm>
          <a:prstGeom prst="rect">
            <a:avLst/>
          </a:prstGeom>
        </p:spPr>
      </p:pic>
      <p:sp>
        <p:nvSpPr>
          <p:cNvPr id="5" name="Footer Placeholder 4">
            <a:extLst>
              <a:ext uri="{FF2B5EF4-FFF2-40B4-BE49-F238E27FC236}">
                <a16:creationId xmlns:a16="http://schemas.microsoft.com/office/drawing/2014/main" id="{F507B118-5A0A-EF2E-2401-9997DA6F3DC6}"/>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0D63377F-B28D-D5F4-4905-AC7869C0919C}"/>
              </a:ext>
            </a:extLst>
          </p:cNvPr>
          <p:cNvSpPr>
            <a:spLocks noGrp="1"/>
          </p:cNvSpPr>
          <p:nvPr>
            <p:ph type="sldNum" sz="quarter" idx="12"/>
          </p:nvPr>
        </p:nvSpPr>
        <p:spPr/>
        <p:txBody>
          <a:bodyPr/>
          <a:lstStyle/>
          <a:p>
            <a:fld id="{87E7843D-FF13-4365-9478-9625B70A2705}" type="slidenum">
              <a:rPr lang="en-US" smtClean="0"/>
              <a:t>4</a:t>
            </a:fld>
            <a:endParaRPr lang="en-US"/>
          </a:p>
        </p:txBody>
      </p:sp>
    </p:spTree>
    <p:extLst>
      <p:ext uri="{BB962C8B-B14F-4D97-AF65-F5344CB8AC3E}">
        <p14:creationId xmlns:p14="http://schemas.microsoft.com/office/powerpoint/2010/main" val="3797934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90F1-5BE9-4F64-FBE5-C83C5E9262A3}"/>
              </a:ext>
            </a:extLst>
          </p:cNvPr>
          <p:cNvSpPr>
            <a:spLocks noGrp="1"/>
          </p:cNvSpPr>
          <p:nvPr>
            <p:ph type="title"/>
          </p:nvPr>
        </p:nvSpPr>
        <p:spPr>
          <a:xfrm>
            <a:off x="685800" y="902761"/>
            <a:ext cx="3375790" cy="3914947"/>
          </a:xfrm>
        </p:spPr>
        <p:txBody>
          <a:bodyPr vert="horz" lIns="91440" tIns="45720" rIns="91440" bIns="45720" rtlCol="0" anchor="t">
            <a:normAutofit/>
          </a:bodyPr>
          <a:lstStyle/>
          <a:p>
            <a:r>
              <a:rPr lang="en-US" dirty="0"/>
              <a:t>Last year…</a:t>
            </a:r>
          </a:p>
        </p:txBody>
      </p:sp>
      <p:pic>
        <p:nvPicPr>
          <p:cNvPr id="7" name="Picture 6" descr="A screenshot of a phone&#10;&#10;AI-generated content may be incorrect.">
            <a:extLst>
              <a:ext uri="{FF2B5EF4-FFF2-40B4-BE49-F238E27FC236}">
                <a16:creationId xmlns:a16="http://schemas.microsoft.com/office/drawing/2014/main" id="{AD8D4612-CF02-6259-2161-44A45AC125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6534" y="2604393"/>
            <a:ext cx="3487533" cy="1490920"/>
          </a:xfrm>
          <a:prstGeom prst="rect">
            <a:avLst/>
          </a:prstGeom>
        </p:spPr>
      </p:pic>
      <p:pic>
        <p:nvPicPr>
          <p:cNvPr id="9" name="Picture 8" descr="A screenshot of a cell phone&#10;&#10;AI-generated content may be incorrect.">
            <a:extLst>
              <a:ext uri="{FF2B5EF4-FFF2-40B4-BE49-F238E27FC236}">
                <a16:creationId xmlns:a16="http://schemas.microsoft.com/office/drawing/2014/main" id="{1A06EFD5-36C4-3C28-CD7D-A39C7BC555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9169" y="741488"/>
            <a:ext cx="2210740" cy="2490975"/>
          </a:xfrm>
          <a:prstGeom prst="rect">
            <a:avLst/>
          </a:prstGeom>
        </p:spPr>
      </p:pic>
      <p:pic>
        <p:nvPicPr>
          <p:cNvPr id="11" name="Picture 10" descr="A black and white screen with white text&#10;&#10;AI-generated content may be incorrect.">
            <a:extLst>
              <a:ext uri="{FF2B5EF4-FFF2-40B4-BE49-F238E27FC236}">
                <a16:creationId xmlns:a16="http://schemas.microsoft.com/office/drawing/2014/main" id="{220E8B03-283E-5E99-05D5-ED151D2CC0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8280" y="4863837"/>
            <a:ext cx="3487533" cy="1072416"/>
          </a:xfrm>
          <a:prstGeom prst="rect">
            <a:avLst/>
          </a:prstGeom>
        </p:spPr>
      </p:pic>
      <p:pic>
        <p:nvPicPr>
          <p:cNvPr id="5" name="Picture 4" descr="A screenshot of a video chat&#10;&#10;AI-generated content may be incorrect.">
            <a:extLst>
              <a:ext uri="{FF2B5EF4-FFF2-40B4-BE49-F238E27FC236}">
                <a16:creationId xmlns:a16="http://schemas.microsoft.com/office/drawing/2014/main" id="{44655E94-D569-8EC8-7030-0328F16B5C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3460" y="3927468"/>
            <a:ext cx="3382158" cy="2215313"/>
          </a:xfrm>
          <a:prstGeom prst="rect">
            <a:avLst/>
          </a:prstGeom>
        </p:spPr>
      </p:pic>
      <p:sp>
        <p:nvSpPr>
          <p:cNvPr id="3" name="Footer Placeholder 2">
            <a:extLst>
              <a:ext uri="{FF2B5EF4-FFF2-40B4-BE49-F238E27FC236}">
                <a16:creationId xmlns:a16="http://schemas.microsoft.com/office/drawing/2014/main" id="{F670166E-CCFB-DCFE-81F5-B0A3D2E6BAFE}"/>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A6C196A3-F9D0-35E3-D2A1-35A2B77F5DBE}"/>
              </a:ext>
            </a:extLst>
          </p:cNvPr>
          <p:cNvSpPr>
            <a:spLocks noGrp="1"/>
          </p:cNvSpPr>
          <p:nvPr>
            <p:ph type="sldNum" sz="quarter" idx="12"/>
          </p:nvPr>
        </p:nvSpPr>
        <p:spPr/>
        <p:txBody>
          <a:bodyPr/>
          <a:lstStyle/>
          <a:p>
            <a:fld id="{87E7843D-FF13-4365-9478-9625B70A2705}" type="slidenum">
              <a:rPr lang="en-US" smtClean="0"/>
              <a:t>5</a:t>
            </a:fld>
            <a:endParaRPr lang="en-US"/>
          </a:p>
        </p:txBody>
      </p:sp>
    </p:spTree>
    <p:extLst>
      <p:ext uri="{BB962C8B-B14F-4D97-AF65-F5344CB8AC3E}">
        <p14:creationId xmlns:p14="http://schemas.microsoft.com/office/powerpoint/2010/main" val="2461249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8ABE6-10AA-974F-0DF8-BDF278E446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D55CD-FEE3-ED37-14C0-0CDF57DEEFA8}"/>
              </a:ext>
            </a:extLst>
          </p:cNvPr>
          <p:cNvSpPr>
            <a:spLocks noGrp="1"/>
          </p:cNvSpPr>
          <p:nvPr>
            <p:ph type="title"/>
          </p:nvPr>
        </p:nvSpPr>
        <p:spPr/>
        <p:txBody>
          <a:bodyPr/>
          <a:lstStyle/>
          <a:p>
            <a:r>
              <a:rPr lang="en-US" dirty="0"/>
              <a:t>Last year…</a:t>
            </a:r>
          </a:p>
        </p:txBody>
      </p:sp>
      <p:sp>
        <p:nvSpPr>
          <p:cNvPr id="5" name="Footer Placeholder 4">
            <a:extLst>
              <a:ext uri="{FF2B5EF4-FFF2-40B4-BE49-F238E27FC236}">
                <a16:creationId xmlns:a16="http://schemas.microsoft.com/office/drawing/2014/main" id="{AA5437C5-1964-FF92-EA5B-41109E52107E}"/>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60AA6633-4E12-5A19-8434-7B5E80A121F5}"/>
              </a:ext>
            </a:extLst>
          </p:cNvPr>
          <p:cNvSpPr>
            <a:spLocks noGrp="1"/>
          </p:cNvSpPr>
          <p:nvPr>
            <p:ph type="sldNum" sz="quarter" idx="12"/>
          </p:nvPr>
        </p:nvSpPr>
        <p:spPr/>
        <p:txBody>
          <a:bodyPr/>
          <a:lstStyle/>
          <a:p>
            <a:fld id="{87E7843D-FF13-4365-9478-9625B70A2705}" type="slidenum">
              <a:rPr lang="en-US" smtClean="0"/>
              <a:t>6</a:t>
            </a:fld>
            <a:endParaRPr lang="en-US"/>
          </a:p>
        </p:txBody>
      </p:sp>
      <p:pic>
        <p:nvPicPr>
          <p:cNvPr id="9" name="Content Placeholder 8">
            <a:extLst>
              <a:ext uri="{FF2B5EF4-FFF2-40B4-BE49-F238E27FC236}">
                <a16:creationId xmlns:a16="http://schemas.microsoft.com/office/drawing/2014/main" id="{D57DFEFF-8FDB-7C54-F744-03200DDE20FA}"/>
              </a:ext>
            </a:extLst>
          </p:cNvPr>
          <p:cNvPicPr>
            <a:picLocks noGrp="1" noChangeAspect="1"/>
          </p:cNvPicPr>
          <p:nvPr>
            <p:ph idx="1"/>
          </p:nvPr>
        </p:nvPicPr>
        <p:blipFill>
          <a:blip r:embed="rId3"/>
          <a:stretch>
            <a:fillRect/>
          </a:stretch>
        </p:blipFill>
        <p:spPr>
          <a:xfrm>
            <a:off x="700088" y="2240231"/>
            <a:ext cx="10691812" cy="3704688"/>
          </a:xfrm>
          <a:prstGeom prst="rect">
            <a:avLst/>
          </a:prstGeom>
        </p:spPr>
      </p:pic>
    </p:spTree>
    <p:extLst>
      <p:ext uri="{BB962C8B-B14F-4D97-AF65-F5344CB8AC3E}">
        <p14:creationId xmlns:p14="http://schemas.microsoft.com/office/powerpoint/2010/main" val="2781153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C752D-0368-3EDC-885A-085A235AAB6F}"/>
              </a:ext>
            </a:extLst>
          </p:cNvPr>
          <p:cNvSpPr>
            <a:spLocks noGrp="1"/>
          </p:cNvSpPr>
          <p:nvPr>
            <p:ph type="title"/>
          </p:nvPr>
        </p:nvSpPr>
        <p:spPr/>
        <p:txBody>
          <a:bodyPr/>
          <a:lstStyle/>
          <a:p>
            <a:r>
              <a:rPr lang="en-US"/>
              <a:t>Why developer environments matter</a:t>
            </a:r>
            <a:endParaRPr lang="en-US" dirty="0"/>
          </a:p>
        </p:txBody>
      </p:sp>
      <p:grpSp>
        <p:nvGrpSpPr>
          <p:cNvPr id="21" name="Group 20">
            <a:extLst>
              <a:ext uri="{FF2B5EF4-FFF2-40B4-BE49-F238E27FC236}">
                <a16:creationId xmlns:a16="http://schemas.microsoft.com/office/drawing/2014/main" id="{A38D98BC-0250-C97E-6FE8-BB4277DDF9FF}"/>
              </a:ext>
            </a:extLst>
          </p:cNvPr>
          <p:cNvGrpSpPr/>
          <p:nvPr/>
        </p:nvGrpSpPr>
        <p:grpSpPr>
          <a:xfrm>
            <a:off x="939790" y="4412842"/>
            <a:ext cx="4826019" cy="1351285"/>
            <a:chOff x="3682990" y="2753357"/>
            <a:chExt cx="4826019" cy="1351285"/>
          </a:xfrm>
        </p:grpSpPr>
        <p:sp>
          <p:nvSpPr>
            <p:cNvPr id="16" name="Oval 15">
              <a:extLst>
                <a:ext uri="{FF2B5EF4-FFF2-40B4-BE49-F238E27FC236}">
                  <a16:creationId xmlns:a16="http://schemas.microsoft.com/office/drawing/2014/main" id="{3CDAF49E-178F-30CA-0011-FC2534CCF179}"/>
                </a:ext>
              </a:extLst>
            </p:cNvPr>
            <p:cNvSpPr/>
            <p:nvPr/>
          </p:nvSpPr>
          <p:spPr>
            <a:xfrm>
              <a:off x="3682990" y="2753357"/>
              <a:ext cx="1351285" cy="1351285"/>
            </a:xfrm>
            <a:prstGeom prst="ellipse">
              <a:avLst/>
            </a:prstGeom>
          </p:spPr>
          <p:style>
            <a:lnRef idx="0">
              <a:schemeClr val="dk2">
                <a:hueOff val="0"/>
                <a:satOff val="0"/>
                <a:lumOff val="0"/>
                <a:alphaOff val="0"/>
              </a:schemeClr>
            </a:lnRef>
            <a:fillRef idx="1">
              <a:schemeClr val="dk2">
                <a:tint val="40000"/>
                <a:hueOff val="0"/>
                <a:satOff val="0"/>
                <a:lumOff val="0"/>
                <a:alphaOff val="0"/>
              </a:schemeClr>
            </a:fillRef>
            <a:effectRef idx="2">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Rectangle 16" descr="Web design with solid fill">
              <a:extLst>
                <a:ext uri="{FF2B5EF4-FFF2-40B4-BE49-F238E27FC236}">
                  <a16:creationId xmlns:a16="http://schemas.microsoft.com/office/drawing/2014/main" id="{3575E77E-FCA8-8C38-2BA7-A9BECF47BFFC}"/>
                </a:ext>
              </a:extLst>
            </p:cNvPr>
            <p:cNvSpPr/>
            <p:nvPr/>
          </p:nvSpPr>
          <p:spPr>
            <a:xfrm>
              <a:off x="3966760" y="3037127"/>
              <a:ext cx="783745" cy="783745"/>
            </a:xfrm>
            <a:prstGeom prst="rect">
              <a:avLst/>
            </a:prstGeom>
            <a:blipFill>
              <a:blip>
                <a:extLst>
                  <a:ext uri="{96DAC541-7B7A-43D3-8B79-37D633B846F1}">
                    <asvg:svgBlip xmlns:asvg="http://schemas.microsoft.com/office/drawing/2016/SVG/main" r:embed="rId3"/>
                  </a:ext>
                </a:extLst>
              </a:blip>
              <a:srcRect/>
              <a:stretch>
                <a:fillRect/>
              </a:stretch>
            </a:blipFill>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a:lstStyle/>
            <a:p>
              <a:endParaRPr lang="en-US"/>
            </a:p>
          </p:txBody>
        </p:sp>
        <p:grpSp>
          <p:nvGrpSpPr>
            <p:cNvPr id="18" name="Group 17">
              <a:extLst>
                <a:ext uri="{FF2B5EF4-FFF2-40B4-BE49-F238E27FC236}">
                  <a16:creationId xmlns:a16="http://schemas.microsoft.com/office/drawing/2014/main" id="{3A27BD0F-88D4-733E-7CA3-5DC2F93A6FD1}"/>
                </a:ext>
              </a:extLst>
            </p:cNvPr>
            <p:cNvGrpSpPr/>
            <p:nvPr/>
          </p:nvGrpSpPr>
          <p:grpSpPr>
            <a:xfrm>
              <a:off x="5323836" y="2753357"/>
              <a:ext cx="3185173" cy="1351285"/>
              <a:chOff x="1882962" y="2187839"/>
              <a:chExt cx="3185173" cy="1351285"/>
            </a:xfrm>
          </p:grpSpPr>
          <p:sp>
            <p:nvSpPr>
              <p:cNvPr id="19" name="Rectangle 18">
                <a:extLst>
                  <a:ext uri="{FF2B5EF4-FFF2-40B4-BE49-F238E27FC236}">
                    <a16:creationId xmlns:a16="http://schemas.microsoft.com/office/drawing/2014/main" id="{03DACFE5-C092-58B8-8207-999F800E2B0A}"/>
                  </a:ext>
                </a:extLst>
              </p:cNvPr>
              <p:cNvSpPr/>
              <p:nvPr/>
            </p:nvSpPr>
            <p:spPr>
              <a:xfrm>
                <a:off x="1882962" y="2187839"/>
                <a:ext cx="3185173" cy="1351285"/>
              </a:xfrm>
              <a:prstGeom prst="rect">
                <a:avLst/>
              </a:pr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0" name="TextBox 19">
                <a:extLst>
                  <a:ext uri="{FF2B5EF4-FFF2-40B4-BE49-F238E27FC236}">
                    <a16:creationId xmlns:a16="http://schemas.microsoft.com/office/drawing/2014/main" id="{E2ABB5F9-A71F-5495-9E39-0D2ABA089B47}"/>
                  </a:ext>
                </a:extLst>
              </p:cNvPr>
              <p:cNvSpPr txBox="1"/>
              <p:nvPr/>
            </p:nvSpPr>
            <p:spPr>
              <a:xfrm>
                <a:off x="1882962" y="2187839"/>
                <a:ext cx="3185173" cy="135128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Trusted development tools bypass security controls</a:t>
                </a:r>
              </a:p>
            </p:txBody>
          </p:sp>
        </p:grpSp>
      </p:grpSp>
      <p:grpSp>
        <p:nvGrpSpPr>
          <p:cNvPr id="27" name="Group 26">
            <a:extLst>
              <a:ext uri="{FF2B5EF4-FFF2-40B4-BE49-F238E27FC236}">
                <a16:creationId xmlns:a16="http://schemas.microsoft.com/office/drawing/2014/main" id="{8C643F06-128F-D5F0-5C6A-628E9E228265}"/>
              </a:ext>
            </a:extLst>
          </p:cNvPr>
          <p:cNvGrpSpPr/>
          <p:nvPr/>
        </p:nvGrpSpPr>
        <p:grpSpPr>
          <a:xfrm>
            <a:off x="6322590" y="4412842"/>
            <a:ext cx="4826020" cy="1351285"/>
            <a:chOff x="3682990" y="2753357"/>
            <a:chExt cx="4826020" cy="1351285"/>
          </a:xfrm>
        </p:grpSpPr>
        <p:sp>
          <p:nvSpPr>
            <p:cNvPr id="22" name="Oval 21">
              <a:extLst>
                <a:ext uri="{FF2B5EF4-FFF2-40B4-BE49-F238E27FC236}">
                  <a16:creationId xmlns:a16="http://schemas.microsoft.com/office/drawing/2014/main" id="{3E1EAA1D-CA95-122E-C70A-ED3570A1ADF2}"/>
                </a:ext>
              </a:extLst>
            </p:cNvPr>
            <p:cNvSpPr/>
            <p:nvPr/>
          </p:nvSpPr>
          <p:spPr>
            <a:xfrm>
              <a:off x="3682990" y="2753357"/>
              <a:ext cx="1351285" cy="1351285"/>
            </a:xfrm>
            <a:prstGeom prst="ellipse">
              <a:avLst/>
            </a:prstGeom>
          </p:spPr>
          <p:style>
            <a:lnRef idx="0">
              <a:schemeClr val="dk2">
                <a:hueOff val="0"/>
                <a:satOff val="0"/>
                <a:lumOff val="0"/>
                <a:alphaOff val="0"/>
              </a:schemeClr>
            </a:lnRef>
            <a:fillRef idx="1">
              <a:schemeClr val="dk2">
                <a:tint val="40000"/>
                <a:hueOff val="0"/>
                <a:satOff val="0"/>
                <a:lumOff val="0"/>
                <a:alphaOff val="0"/>
              </a:schemeClr>
            </a:fillRef>
            <a:effectRef idx="2">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3" name="Rectangle 22" descr="Explosion with solid fill">
              <a:extLst>
                <a:ext uri="{FF2B5EF4-FFF2-40B4-BE49-F238E27FC236}">
                  <a16:creationId xmlns:a16="http://schemas.microsoft.com/office/drawing/2014/main" id="{3CBB44DB-E15B-A7AF-AB5C-6B5CC82F992D}"/>
                </a:ext>
              </a:extLst>
            </p:cNvPr>
            <p:cNvSpPr/>
            <p:nvPr/>
          </p:nvSpPr>
          <p:spPr>
            <a:xfrm>
              <a:off x="3966760" y="3037127"/>
              <a:ext cx="783745" cy="783745"/>
            </a:xfrm>
            <a:prstGeom prst="rect">
              <a:avLst/>
            </a:prstGeom>
            <a:blipFill>
              <a:blip>
                <a:extLst>
                  <a:ext uri="{96DAC541-7B7A-43D3-8B79-37D633B846F1}">
                    <asvg:svgBlip xmlns:asvg="http://schemas.microsoft.com/office/drawing/2016/SVG/main" r:embed="rId4"/>
                  </a:ext>
                </a:extLst>
              </a:blip>
              <a:srcRect/>
              <a:stretch>
                <a:fillRect/>
              </a:stretch>
            </a:blipFill>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a:lstStyle/>
            <a:p>
              <a:endParaRPr lang="en-US"/>
            </a:p>
          </p:txBody>
        </p:sp>
        <p:grpSp>
          <p:nvGrpSpPr>
            <p:cNvPr id="24" name="Group 23">
              <a:extLst>
                <a:ext uri="{FF2B5EF4-FFF2-40B4-BE49-F238E27FC236}">
                  <a16:creationId xmlns:a16="http://schemas.microsoft.com/office/drawing/2014/main" id="{DBE8569D-4DC1-02CA-7FAB-8DEAD189740C}"/>
                </a:ext>
              </a:extLst>
            </p:cNvPr>
            <p:cNvGrpSpPr/>
            <p:nvPr/>
          </p:nvGrpSpPr>
          <p:grpSpPr>
            <a:xfrm>
              <a:off x="5323837" y="2753357"/>
              <a:ext cx="3185173" cy="1351285"/>
              <a:chOff x="7263975" y="2187839"/>
              <a:chExt cx="3185173" cy="1351285"/>
            </a:xfrm>
          </p:grpSpPr>
          <p:sp>
            <p:nvSpPr>
              <p:cNvPr id="25" name="Rectangle 24">
                <a:extLst>
                  <a:ext uri="{FF2B5EF4-FFF2-40B4-BE49-F238E27FC236}">
                    <a16:creationId xmlns:a16="http://schemas.microsoft.com/office/drawing/2014/main" id="{B5C0D0E2-E8E7-CD0E-A43D-1CB9A3EF7E6D}"/>
                  </a:ext>
                </a:extLst>
              </p:cNvPr>
              <p:cNvSpPr/>
              <p:nvPr/>
            </p:nvSpPr>
            <p:spPr>
              <a:xfrm>
                <a:off x="7263975" y="2187839"/>
                <a:ext cx="3185173" cy="1351285"/>
              </a:xfrm>
              <a:prstGeom prst="rect">
                <a:avLst/>
              </a:pr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6" name="TextBox 25">
                <a:extLst>
                  <a:ext uri="{FF2B5EF4-FFF2-40B4-BE49-F238E27FC236}">
                    <a16:creationId xmlns:a16="http://schemas.microsoft.com/office/drawing/2014/main" id="{85DAC90B-752E-FC6B-79CB-BFB2A11CAA67}"/>
                  </a:ext>
                </a:extLst>
              </p:cNvPr>
              <p:cNvSpPr txBox="1"/>
              <p:nvPr/>
            </p:nvSpPr>
            <p:spPr>
              <a:xfrm>
                <a:off x="7263975" y="2187839"/>
                <a:ext cx="3185173" cy="135128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a:t>Single compromised plugin can impact ecosystem</a:t>
                </a:r>
              </a:p>
            </p:txBody>
          </p:sp>
        </p:grpSp>
      </p:grpSp>
      <p:grpSp>
        <p:nvGrpSpPr>
          <p:cNvPr id="33" name="Group 32">
            <a:extLst>
              <a:ext uri="{FF2B5EF4-FFF2-40B4-BE49-F238E27FC236}">
                <a16:creationId xmlns:a16="http://schemas.microsoft.com/office/drawing/2014/main" id="{A7086A08-FF24-70E1-728B-DB34589B86C2}"/>
              </a:ext>
            </a:extLst>
          </p:cNvPr>
          <p:cNvGrpSpPr/>
          <p:nvPr/>
        </p:nvGrpSpPr>
        <p:grpSpPr>
          <a:xfrm>
            <a:off x="939790" y="2410152"/>
            <a:ext cx="4826019" cy="1351285"/>
            <a:chOff x="3682990" y="2753357"/>
            <a:chExt cx="4826019" cy="1351285"/>
          </a:xfrm>
        </p:grpSpPr>
        <p:sp>
          <p:nvSpPr>
            <p:cNvPr id="28" name="Oval 27">
              <a:extLst>
                <a:ext uri="{FF2B5EF4-FFF2-40B4-BE49-F238E27FC236}">
                  <a16:creationId xmlns:a16="http://schemas.microsoft.com/office/drawing/2014/main" id="{DC55F011-E480-2E22-6AFE-0534E9DD9F92}"/>
                </a:ext>
              </a:extLst>
            </p:cNvPr>
            <p:cNvSpPr/>
            <p:nvPr/>
          </p:nvSpPr>
          <p:spPr>
            <a:xfrm>
              <a:off x="3682990" y="2753357"/>
              <a:ext cx="1351285" cy="1351285"/>
            </a:xfrm>
            <a:prstGeom prst="ellipse">
              <a:avLst/>
            </a:prstGeom>
          </p:spPr>
          <p:style>
            <a:lnRef idx="0">
              <a:schemeClr val="dk2">
                <a:hueOff val="0"/>
                <a:satOff val="0"/>
                <a:lumOff val="0"/>
                <a:alphaOff val="0"/>
              </a:schemeClr>
            </a:lnRef>
            <a:fillRef idx="1">
              <a:schemeClr val="dk2">
                <a:tint val="40000"/>
                <a:hueOff val="0"/>
                <a:satOff val="0"/>
                <a:lumOff val="0"/>
                <a:alphaOff val="0"/>
              </a:schemeClr>
            </a:fillRef>
            <a:effectRef idx="2">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9" name="Rectangle 28" descr="Unlock">
              <a:extLst>
                <a:ext uri="{FF2B5EF4-FFF2-40B4-BE49-F238E27FC236}">
                  <a16:creationId xmlns:a16="http://schemas.microsoft.com/office/drawing/2014/main" id="{FD28066A-546E-2796-D980-8C43CA16655E}"/>
                </a:ext>
              </a:extLst>
            </p:cNvPr>
            <p:cNvSpPr/>
            <p:nvPr/>
          </p:nvSpPr>
          <p:spPr>
            <a:xfrm>
              <a:off x="3966760" y="3037127"/>
              <a:ext cx="783745" cy="78374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a:lstStyle/>
            <a:p>
              <a:endParaRPr lang="en-US"/>
            </a:p>
          </p:txBody>
        </p:sp>
        <p:grpSp>
          <p:nvGrpSpPr>
            <p:cNvPr id="30" name="Group 29">
              <a:extLst>
                <a:ext uri="{FF2B5EF4-FFF2-40B4-BE49-F238E27FC236}">
                  <a16:creationId xmlns:a16="http://schemas.microsoft.com/office/drawing/2014/main" id="{145E6F7D-AC15-C10B-4F65-EED8E9C5287D}"/>
                </a:ext>
              </a:extLst>
            </p:cNvPr>
            <p:cNvGrpSpPr/>
            <p:nvPr/>
          </p:nvGrpSpPr>
          <p:grpSpPr>
            <a:xfrm>
              <a:off x="5323836" y="2753357"/>
              <a:ext cx="3185173" cy="1351285"/>
              <a:chOff x="1882962" y="200771"/>
              <a:chExt cx="3185173" cy="1351285"/>
            </a:xfrm>
          </p:grpSpPr>
          <p:sp>
            <p:nvSpPr>
              <p:cNvPr id="31" name="Rectangle 30">
                <a:extLst>
                  <a:ext uri="{FF2B5EF4-FFF2-40B4-BE49-F238E27FC236}">
                    <a16:creationId xmlns:a16="http://schemas.microsoft.com/office/drawing/2014/main" id="{B408E1B4-2CD9-6CAA-C7D8-C7EB0BD5670E}"/>
                  </a:ext>
                </a:extLst>
              </p:cNvPr>
              <p:cNvSpPr/>
              <p:nvPr/>
            </p:nvSpPr>
            <p:spPr>
              <a:xfrm>
                <a:off x="1882962" y="200771"/>
                <a:ext cx="3185173" cy="1351285"/>
              </a:xfrm>
              <a:prstGeom prst="rect">
                <a:avLst/>
              </a:pr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2" name="TextBox 31">
                <a:extLst>
                  <a:ext uri="{FF2B5EF4-FFF2-40B4-BE49-F238E27FC236}">
                    <a16:creationId xmlns:a16="http://schemas.microsoft.com/office/drawing/2014/main" id="{D6A3422F-B8E7-8F47-02B8-6319E3ED2A72}"/>
                  </a:ext>
                </a:extLst>
              </p:cNvPr>
              <p:cNvSpPr txBox="1"/>
              <p:nvPr/>
            </p:nvSpPr>
            <p:spPr>
              <a:xfrm>
                <a:off x="1882962" y="200771"/>
                <a:ext cx="3185173" cy="135128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Developers have high-privilege system access</a:t>
                </a:r>
              </a:p>
            </p:txBody>
          </p:sp>
        </p:grpSp>
      </p:grpSp>
      <p:grpSp>
        <p:nvGrpSpPr>
          <p:cNvPr id="39" name="Group 38">
            <a:extLst>
              <a:ext uri="{FF2B5EF4-FFF2-40B4-BE49-F238E27FC236}">
                <a16:creationId xmlns:a16="http://schemas.microsoft.com/office/drawing/2014/main" id="{97E07728-796B-3C40-022E-69E1737EFB21}"/>
              </a:ext>
            </a:extLst>
          </p:cNvPr>
          <p:cNvGrpSpPr/>
          <p:nvPr/>
        </p:nvGrpSpPr>
        <p:grpSpPr>
          <a:xfrm>
            <a:off x="6319185" y="2418849"/>
            <a:ext cx="4826020" cy="1351285"/>
            <a:chOff x="3682990" y="2753357"/>
            <a:chExt cx="4826020" cy="1351285"/>
          </a:xfrm>
        </p:grpSpPr>
        <p:sp>
          <p:nvSpPr>
            <p:cNvPr id="34" name="Oval 33">
              <a:extLst>
                <a:ext uri="{FF2B5EF4-FFF2-40B4-BE49-F238E27FC236}">
                  <a16:creationId xmlns:a16="http://schemas.microsoft.com/office/drawing/2014/main" id="{4A65775A-34E8-E709-D9A9-36571CFDAF38}"/>
                </a:ext>
              </a:extLst>
            </p:cNvPr>
            <p:cNvSpPr/>
            <p:nvPr/>
          </p:nvSpPr>
          <p:spPr>
            <a:xfrm>
              <a:off x="3682990" y="2753357"/>
              <a:ext cx="1351285" cy="1351285"/>
            </a:xfrm>
            <a:prstGeom prst="ellipse">
              <a:avLst/>
            </a:prstGeom>
          </p:spPr>
          <p:style>
            <a:lnRef idx="0">
              <a:schemeClr val="dk2">
                <a:hueOff val="0"/>
                <a:satOff val="0"/>
                <a:lumOff val="0"/>
                <a:alphaOff val="0"/>
              </a:schemeClr>
            </a:lnRef>
            <a:fillRef idx="1">
              <a:schemeClr val="dk2">
                <a:tint val="40000"/>
                <a:hueOff val="0"/>
                <a:satOff val="0"/>
                <a:lumOff val="0"/>
                <a:alphaOff val="0"/>
              </a:schemeClr>
            </a:fillRef>
            <a:effectRef idx="2">
              <a:schemeClr val="dk2">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5" name="Rectangle 34">
              <a:extLst>
                <a:ext uri="{FF2B5EF4-FFF2-40B4-BE49-F238E27FC236}">
                  <a16:creationId xmlns:a16="http://schemas.microsoft.com/office/drawing/2014/main" id="{F7A57705-B61E-FC4D-C2BE-B7D69D907019}"/>
                </a:ext>
              </a:extLst>
            </p:cNvPr>
            <p:cNvSpPr/>
            <p:nvPr/>
          </p:nvSpPr>
          <p:spPr>
            <a:xfrm>
              <a:off x="3966760" y="3037127"/>
              <a:ext cx="783745" cy="78374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0">
              <a:schemeClr val="lt2">
                <a:hueOff val="0"/>
                <a:satOff val="0"/>
                <a:lumOff val="0"/>
                <a:alphaOff val="0"/>
              </a:schemeClr>
            </a:lnRef>
            <a:fillRef idx="3">
              <a:scrgbClr r="0" g="0" b="0"/>
            </a:fillRef>
            <a:effectRef idx="2">
              <a:schemeClr val="dk2">
                <a:hueOff val="0"/>
                <a:satOff val="0"/>
                <a:lumOff val="0"/>
                <a:alphaOff val="0"/>
              </a:schemeClr>
            </a:effectRef>
            <a:fontRef idx="minor">
              <a:schemeClr val="lt1"/>
            </a:fontRef>
          </p:style>
          <p:txBody>
            <a:bodyPr/>
            <a:lstStyle/>
            <a:p>
              <a:endParaRPr lang="en-US"/>
            </a:p>
          </p:txBody>
        </p:sp>
        <p:grpSp>
          <p:nvGrpSpPr>
            <p:cNvPr id="36" name="Group 35">
              <a:extLst>
                <a:ext uri="{FF2B5EF4-FFF2-40B4-BE49-F238E27FC236}">
                  <a16:creationId xmlns:a16="http://schemas.microsoft.com/office/drawing/2014/main" id="{41514D10-DCF9-87C0-2B8B-593D404A7A98}"/>
                </a:ext>
              </a:extLst>
            </p:cNvPr>
            <p:cNvGrpSpPr/>
            <p:nvPr/>
          </p:nvGrpSpPr>
          <p:grpSpPr>
            <a:xfrm>
              <a:off x="5323837" y="2753357"/>
              <a:ext cx="3185173" cy="1351285"/>
              <a:chOff x="7263975" y="200771"/>
              <a:chExt cx="3185173" cy="1351285"/>
            </a:xfrm>
          </p:grpSpPr>
          <p:sp>
            <p:nvSpPr>
              <p:cNvPr id="37" name="Rectangle 36">
                <a:extLst>
                  <a:ext uri="{FF2B5EF4-FFF2-40B4-BE49-F238E27FC236}">
                    <a16:creationId xmlns:a16="http://schemas.microsoft.com/office/drawing/2014/main" id="{DAD5DFEE-0BD6-BF20-5DF5-D0E9A8EE4AE6}"/>
                  </a:ext>
                </a:extLst>
              </p:cNvPr>
              <p:cNvSpPr/>
              <p:nvPr/>
            </p:nvSpPr>
            <p:spPr>
              <a:xfrm>
                <a:off x="7263975" y="200771"/>
                <a:ext cx="3185173" cy="1351285"/>
              </a:xfrm>
              <a:prstGeom prst="rect">
                <a:avLst/>
              </a:pr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38" name="TextBox 37">
                <a:extLst>
                  <a:ext uri="{FF2B5EF4-FFF2-40B4-BE49-F238E27FC236}">
                    <a16:creationId xmlns:a16="http://schemas.microsoft.com/office/drawing/2014/main" id="{B23DFE65-B844-5627-79B9-7739A3A4C781}"/>
                  </a:ext>
                </a:extLst>
              </p:cNvPr>
              <p:cNvSpPr txBox="1"/>
              <p:nvPr/>
            </p:nvSpPr>
            <p:spPr>
              <a:xfrm>
                <a:off x="7263975" y="200771"/>
                <a:ext cx="3185173" cy="135128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IDEs contain sensitive credentials and source code</a:t>
                </a:r>
              </a:p>
            </p:txBody>
          </p:sp>
        </p:grpSp>
      </p:grpSp>
      <p:sp>
        <p:nvSpPr>
          <p:cNvPr id="3" name="Footer Placeholder 2">
            <a:extLst>
              <a:ext uri="{FF2B5EF4-FFF2-40B4-BE49-F238E27FC236}">
                <a16:creationId xmlns:a16="http://schemas.microsoft.com/office/drawing/2014/main" id="{AA21EADE-8817-5A2A-2FA3-5CF8F2A8B069}"/>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152E1824-7BA8-FAE7-2068-5649D5DF0793}"/>
              </a:ext>
            </a:extLst>
          </p:cNvPr>
          <p:cNvSpPr>
            <a:spLocks noGrp="1"/>
          </p:cNvSpPr>
          <p:nvPr>
            <p:ph type="sldNum" sz="quarter" idx="12"/>
          </p:nvPr>
        </p:nvSpPr>
        <p:spPr/>
        <p:txBody>
          <a:bodyPr/>
          <a:lstStyle/>
          <a:p>
            <a:fld id="{87E7843D-FF13-4365-9478-9625B70A2705}" type="slidenum">
              <a:rPr lang="en-US" smtClean="0"/>
              <a:t>7</a:t>
            </a:fld>
            <a:endParaRPr lang="en-US"/>
          </a:p>
        </p:txBody>
      </p:sp>
    </p:spTree>
    <p:extLst>
      <p:ext uri="{BB962C8B-B14F-4D97-AF65-F5344CB8AC3E}">
        <p14:creationId xmlns:p14="http://schemas.microsoft.com/office/powerpoint/2010/main" val="25862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0A4F38-4F9C-2988-13EB-437BF7868DB3}"/>
              </a:ext>
            </a:extLst>
          </p:cNvPr>
          <p:cNvSpPr>
            <a:spLocks noGrp="1"/>
          </p:cNvSpPr>
          <p:nvPr>
            <p:ph type="title"/>
          </p:nvPr>
        </p:nvSpPr>
        <p:spPr>
          <a:xfrm>
            <a:off x="700088" y="909637"/>
            <a:ext cx="6400800" cy="1307592"/>
          </a:xfrm>
        </p:spPr>
        <p:txBody>
          <a:bodyPr>
            <a:normAutofit/>
          </a:bodyPr>
          <a:lstStyle/>
          <a:p>
            <a:pPr>
              <a:lnSpc>
                <a:spcPct val="90000"/>
              </a:lnSpc>
            </a:pPr>
            <a:r>
              <a:rPr lang="en-US" dirty="0"/>
              <a:t>Why VS Code Is an Attacker’s Dream</a:t>
            </a:r>
          </a:p>
        </p:txBody>
      </p:sp>
      <p:cxnSp>
        <p:nvCxnSpPr>
          <p:cNvPr id="12" name="Straight Connector 11">
            <a:extLst>
              <a:ext uri="{FF2B5EF4-FFF2-40B4-BE49-F238E27FC236}">
                <a16:creationId xmlns:a16="http://schemas.microsoft.com/office/drawing/2014/main" id="{8E813B4C-6731-0B72-5252-A79AB0E20B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8D01CEC-E240-176C-C81E-E6FD7AB6A770}"/>
              </a:ext>
            </a:extLst>
          </p:cNvPr>
          <p:cNvSpPr>
            <a:spLocks noGrp="1"/>
          </p:cNvSpPr>
          <p:nvPr>
            <p:ph idx="1"/>
          </p:nvPr>
        </p:nvSpPr>
        <p:spPr>
          <a:xfrm>
            <a:off x="700088" y="2221992"/>
            <a:ext cx="6400800" cy="3739896"/>
          </a:xfrm>
        </p:spPr>
        <p:txBody>
          <a:bodyPr>
            <a:normAutofit/>
          </a:bodyPr>
          <a:lstStyle/>
          <a:p>
            <a:r>
              <a:rPr lang="en-US" dirty="0"/>
              <a:t>Massive reach (in ~75 % of developer desktops)</a:t>
            </a:r>
          </a:p>
          <a:p>
            <a:r>
              <a:rPr lang="en-US" dirty="0"/>
              <a:t>Anyone can publish</a:t>
            </a:r>
          </a:p>
          <a:p>
            <a:r>
              <a:rPr lang="en-US" dirty="0"/>
              <a:t>Auto-updates</a:t>
            </a:r>
          </a:p>
          <a:p>
            <a:r>
              <a:rPr lang="en-US" dirty="0"/>
              <a:t>Trust signals are flimsy</a:t>
            </a:r>
          </a:p>
          <a:p>
            <a:r>
              <a:rPr lang="en-US" dirty="0"/>
              <a:t>Full IDE privileges</a:t>
            </a:r>
          </a:p>
          <a:p>
            <a:r>
              <a:rPr lang="en-US" dirty="0"/>
              <a:t>Forks like </a:t>
            </a:r>
            <a:r>
              <a:rPr lang="en-US" b="1" dirty="0"/>
              <a:t>Cursor</a:t>
            </a:r>
            <a:r>
              <a:rPr lang="en-US" dirty="0"/>
              <a:t>, </a:t>
            </a:r>
            <a:r>
              <a:rPr lang="en-US" b="1" dirty="0"/>
              <a:t>Windsurf</a:t>
            </a:r>
            <a:r>
              <a:rPr lang="en-US" dirty="0"/>
              <a:t>, </a:t>
            </a:r>
            <a:r>
              <a:rPr lang="en-US" b="1" dirty="0"/>
              <a:t>Antigravity</a:t>
            </a:r>
            <a:r>
              <a:rPr lang="en-US" dirty="0"/>
              <a:t>, etc. already make up </a:t>
            </a:r>
            <a:r>
              <a:rPr lang="en-US" b="1" dirty="0"/>
              <a:t>18–22%</a:t>
            </a:r>
            <a:r>
              <a:rPr lang="en-US" dirty="0"/>
              <a:t> of market share.</a:t>
            </a:r>
          </a:p>
        </p:txBody>
      </p:sp>
      <p:cxnSp>
        <p:nvCxnSpPr>
          <p:cNvPr id="14" name="Straight Connector 13">
            <a:extLst>
              <a:ext uri="{FF2B5EF4-FFF2-40B4-BE49-F238E27FC236}">
                <a16:creationId xmlns:a16="http://schemas.microsoft.com/office/drawing/2014/main" id="{6E0E8146-6E65-2E6C-0C86-547E3C925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Cartoon of a person selling a product&#10;&#10;AI-generated content may be incorrect.">
            <a:extLst>
              <a:ext uri="{FF2B5EF4-FFF2-40B4-BE49-F238E27FC236}">
                <a16:creationId xmlns:a16="http://schemas.microsoft.com/office/drawing/2014/main" id="{05A04716-B521-C4BC-7D6C-9A85950C66F5}"/>
              </a:ext>
            </a:extLst>
          </p:cNvPr>
          <p:cNvPicPr>
            <a:picLocks noChangeAspect="1"/>
          </p:cNvPicPr>
          <p:nvPr/>
        </p:nvPicPr>
        <p:blipFill>
          <a:blip r:embed="rId3"/>
          <a:stretch>
            <a:fillRect/>
          </a:stretch>
        </p:blipFill>
        <p:spPr>
          <a:xfrm>
            <a:off x="7100888" y="1325880"/>
            <a:ext cx="4618190" cy="3078794"/>
          </a:xfrm>
          <a:prstGeom prst="rect">
            <a:avLst/>
          </a:prstGeom>
        </p:spPr>
      </p:pic>
      <p:sp>
        <p:nvSpPr>
          <p:cNvPr id="4" name="Footer Placeholder 3">
            <a:extLst>
              <a:ext uri="{FF2B5EF4-FFF2-40B4-BE49-F238E27FC236}">
                <a16:creationId xmlns:a16="http://schemas.microsoft.com/office/drawing/2014/main" id="{64CCE0DE-2BCC-38F4-BB5C-9D14BF6193CA}"/>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D5D3885A-9046-52CC-2479-F306117BE601}"/>
              </a:ext>
            </a:extLst>
          </p:cNvPr>
          <p:cNvSpPr>
            <a:spLocks noGrp="1"/>
          </p:cNvSpPr>
          <p:nvPr>
            <p:ph type="sldNum" sz="quarter" idx="12"/>
          </p:nvPr>
        </p:nvSpPr>
        <p:spPr/>
        <p:txBody>
          <a:bodyPr/>
          <a:lstStyle/>
          <a:p>
            <a:fld id="{87E7843D-FF13-4365-9478-9625B70A2705}" type="slidenum">
              <a:rPr lang="en-US" smtClean="0"/>
              <a:t>8</a:t>
            </a:fld>
            <a:endParaRPr lang="en-US"/>
          </a:p>
        </p:txBody>
      </p:sp>
    </p:spTree>
    <p:extLst>
      <p:ext uri="{BB962C8B-B14F-4D97-AF65-F5344CB8AC3E}">
        <p14:creationId xmlns:p14="http://schemas.microsoft.com/office/powerpoint/2010/main" val="65895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1CBFC1-0C4C-3E51-4344-B0561D78E2A8}"/>
              </a:ext>
            </a:extLst>
          </p:cNvPr>
          <p:cNvSpPr>
            <a:spLocks noGrp="1"/>
          </p:cNvSpPr>
          <p:nvPr>
            <p:ph type="title"/>
          </p:nvPr>
        </p:nvSpPr>
        <p:spPr>
          <a:xfrm>
            <a:off x="704087" y="909637"/>
            <a:ext cx="4800600" cy="1307592"/>
          </a:xfrm>
        </p:spPr>
        <p:txBody>
          <a:bodyPr>
            <a:normAutofit/>
          </a:bodyPr>
          <a:lstStyle/>
          <a:p>
            <a:pPr>
              <a:lnSpc>
                <a:spcPct val="90000"/>
              </a:lnSpc>
            </a:pPr>
            <a:r>
              <a:rPr lang="en-US"/>
              <a:t>VS Code Extension Anatomy</a:t>
            </a:r>
            <a:endParaRPr lang="en-US" dirty="0"/>
          </a:p>
        </p:txBody>
      </p:sp>
      <p:cxnSp>
        <p:nvCxnSpPr>
          <p:cNvPr id="12" name="Straight Connector 1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6451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9D4C166-5651-F673-DABB-2E6B4AA332F5}"/>
              </a:ext>
            </a:extLst>
          </p:cNvPr>
          <p:cNvSpPr>
            <a:spLocks noGrp="1"/>
          </p:cNvSpPr>
          <p:nvPr>
            <p:ph idx="1"/>
          </p:nvPr>
        </p:nvSpPr>
        <p:spPr>
          <a:xfrm>
            <a:off x="704089" y="2221992"/>
            <a:ext cx="4800600" cy="3739896"/>
          </a:xfrm>
        </p:spPr>
        <p:txBody>
          <a:bodyPr>
            <a:normAutofit/>
          </a:bodyPr>
          <a:lstStyle/>
          <a:p>
            <a:pPr>
              <a:lnSpc>
                <a:spcPct val="100000"/>
              </a:lnSpc>
            </a:pPr>
            <a:r>
              <a:rPr lang="en-US" sz="1600" dirty="0" err="1"/>
              <a:t>Javascript</a:t>
            </a:r>
            <a:r>
              <a:rPr lang="en-US" sz="1600" dirty="0"/>
              <a:t> Project</a:t>
            </a:r>
          </a:p>
          <a:p>
            <a:pPr>
              <a:lnSpc>
                <a:spcPct val="100000"/>
              </a:lnSpc>
            </a:pPr>
            <a:r>
              <a:rPr lang="en-US" sz="1600" dirty="0"/>
              <a:t>Packaged as .</a:t>
            </a:r>
            <a:r>
              <a:rPr lang="en-US" sz="1600" dirty="0" err="1"/>
              <a:t>vsix</a:t>
            </a:r>
            <a:r>
              <a:rPr lang="en-US" sz="1600" dirty="0"/>
              <a:t>. A glorified ZIP that VS Code unpacks into the user profile</a:t>
            </a:r>
          </a:p>
          <a:p>
            <a:pPr>
              <a:lnSpc>
                <a:spcPct val="100000"/>
              </a:lnSpc>
            </a:pPr>
            <a:r>
              <a:rPr lang="en-US" sz="1600" dirty="0"/>
              <a:t>Manifest-driven – </a:t>
            </a:r>
            <a:r>
              <a:rPr lang="en-US" sz="1600" dirty="0" err="1"/>
              <a:t>package.json</a:t>
            </a:r>
            <a:r>
              <a:rPr lang="en-US" sz="1600" dirty="0"/>
              <a:t> (name, publisher, version, scripts, dependencies, </a:t>
            </a:r>
            <a:r>
              <a:rPr lang="en-US" sz="1600" dirty="0" err="1"/>
              <a:t>etc</a:t>
            </a:r>
            <a:r>
              <a:rPr lang="en-US" sz="1600" dirty="0"/>
              <a:t>)</a:t>
            </a:r>
          </a:p>
          <a:p>
            <a:pPr>
              <a:lnSpc>
                <a:spcPct val="100000"/>
              </a:lnSpc>
            </a:pPr>
            <a:r>
              <a:rPr lang="en-US" sz="1600" dirty="0"/>
              <a:t>Dependencies</a:t>
            </a:r>
          </a:p>
          <a:p>
            <a:pPr>
              <a:lnSpc>
                <a:spcPct val="100000"/>
              </a:lnSpc>
            </a:pPr>
            <a:r>
              <a:rPr lang="en-US" sz="1600" dirty="0" err="1"/>
              <a:t>activationEvents</a:t>
            </a:r>
            <a:r>
              <a:rPr lang="en-US" sz="1600" dirty="0"/>
              <a:t> (when does the extension run?)</a:t>
            </a:r>
          </a:p>
          <a:p>
            <a:pPr>
              <a:lnSpc>
                <a:spcPct val="100000"/>
              </a:lnSpc>
            </a:pPr>
            <a:r>
              <a:rPr lang="en-US" sz="1800" dirty="0" err="1"/>
              <a:t>extensionPack</a:t>
            </a:r>
            <a:r>
              <a:rPr lang="en-US" sz="1800" dirty="0"/>
              <a:t>, </a:t>
            </a:r>
            <a:r>
              <a:rPr lang="en-US" sz="1800" dirty="0" err="1"/>
              <a:t>extensionDependencies</a:t>
            </a:r>
            <a:endParaRPr lang="en-US" sz="1800" dirty="0"/>
          </a:p>
        </p:txBody>
      </p:sp>
      <p:cxnSp>
        <p:nvCxnSpPr>
          <p:cNvPr id="14" name="Straight Connector 1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464515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81A007B-765F-8FF5-0734-8D9545309142}"/>
              </a:ext>
            </a:extLst>
          </p:cNvPr>
          <p:cNvPicPr>
            <a:picLocks noChangeAspect="1"/>
          </p:cNvPicPr>
          <p:nvPr/>
        </p:nvPicPr>
        <p:blipFill>
          <a:blip r:embed="rId3"/>
          <a:srcRect l="3678" t="4602" r="2649" b="7334"/>
          <a:stretch>
            <a:fillRect/>
          </a:stretch>
        </p:blipFill>
        <p:spPr>
          <a:xfrm>
            <a:off x="5445252" y="1633537"/>
            <a:ext cx="6561218" cy="3554159"/>
          </a:xfrm>
          <a:prstGeom prst="rect">
            <a:avLst/>
          </a:prstGeom>
        </p:spPr>
      </p:pic>
      <p:sp>
        <p:nvSpPr>
          <p:cNvPr id="5" name="Footer Placeholder 4">
            <a:extLst>
              <a:ext uri="{FF2B5EF4-FFF2-40B4-BE49-F238E27FC236}">
                <a16:creationId xmlns:a16="http://schemas.microsoft.com/office/drawing/2014/main" id="{CF255020-0F63-C838-91BF-FD587CA0D8F8}"/>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FE42ECAA-44C3-0898-2057-DEB36ABE1A77}"/>
              </a:ext>
            </a:extLst>
          </p:cNvPr>
          <p:cNvSpPr>
            <a:spLocks noGrp="1"/>
          </p:cNvSpPr>
          <p:nvPr>
            <p:ph type="sldNum" sz="quarter" idx="12"/>
          </p:nvPr>
        </p:nvSpPr>
        <p:spPr/>
        <p:txBody>
          <a:bodyPr/>
          <a:lstStyle/>
          <a:p>
            <a:fld id="{87E7843D-FF13-4365-9478-9625B70A2705}" type="slidenum">
              <a:rPr lang="en-US" smtClean="0"/>
              <a:t>9</a:t>
            </a:fld>
            <a:endParaRPr lang="en-US"/>
          </a:p>
        </p:txBody>
      </p:sp>
    </p:spTree>
    <p:extLst>
      <p:ext uri="{BB962C8B-B14F-4D97-AF65-F5344CB8AC3E}">
        <p14:creationId xmlns:p14="http://schemas.microsoft.com/office/powerpoint/2010/main" val="40452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7248-708C-3636-D755-C6F2BC85507A}"/>
              </a:ext>
            </a:extLst>
          </p:cNvPr>
          <p:cNvSpPr>
            <a:spLocks noGrp="1"/>
          </p:cNvSpPr>
          <p:nvPr>
            <p:ph type="title"/>
          </p:nvPr>
        </p:nvSpPr>
        <p:spPr/>
        <p:txBody>
          <a:bodyPr>
            <a:normAutofit fontScale="90000"/>
          </a:bodyPr>
          <a:lstStyle/>
          <a:p>
            <a:r>
              <a:rPr lang="en-US" dirty="0"/>
              <a:t>Silent Triggers: </a:t>
            </a:r>
            <a:r>
              <a:rPr lang="en-US" dirty="0" err="1"/>
              <a:t>activationEvents</a:t>
            </a:r>
            <a:r>
              <a:rPr lang="en-US" dirty="0"/>
              <a:t> &amp; Scripts</a:t>
            </a:r>
          </a:p>
        </p:txBody>
      </p:sp>
      <p:sp>
        <p:nvSpPr>
          <p:cNvPr id="3" name="Content Placeholder 2">
            <a:extLst>
              <a:ext uri="{FF2B5EF4-FFF2-40B4-BE49-F238E27FC236}">
                <a16:creationId xmlns:a16="http://schemas.microsoft.com/office/drawing/2014/main" id="{FD922C0E-B238-28C6-DFFE-32E3EF0095E3}"/>
              </a:ext>
            </a:extLst>
          </p:cNvPr>
          <p:cNvSpPr>
            <a:spLocks noGrp="1"/>
          </p:cNvSpPr>
          <p:nvPr>
            <p:ph idx="1"/>
          </p:nvPr>
        </p:nvSpPr>
        <p:spPr/>
        <p:txBody>
          <a:bodyPr/>
          <a:lstStyle/>
          <a:p>
            <a:pPr>
              <a:lnSpc>
                <a:spcPct val="100000"/>
              </a:lnSpc>
            </a:pPr>
            <a:r>
              <a:rPr lang="en-US" sz="2200" dirty="0" err="1"/>
              <a:t>onStartupFinished</a:t>
            </a:r>
            <a:endParaRPr lang="en-US" sz="2200" dirty="0"/>
          </a:p>
          <a:p>
            <a:pPr>
              <a:lnSpc>
                <a:spcPct val="100000"/>
              </a:lnSpc>
            </a:pPr>
            <a:r>
              <a:rPr lang="en-US" sz="2200" dirty="0" err="1"/>
              <a:t>onLanguage</a:t>
            </a:r>
            <a:endParaRPr lang="en-US" dirty="0"/>
          </a:p>
          <a:p>
            <a:r>
              <a:rPr lang="en-US" dirty="0"/>
              <a:t>* – fires at every IDE launch</a:t>
            </a:r>
          </a:p>
          <a:p>
            <a:r>
              <a:rPr lang="en-US" dirty="0"/>
              <a:t>…</a:t>
            </a:r>
          </a:p>
        </p:txBody>
      </p:sp>
      <p:pic>
        <p:nvPicPr>
          <p:cNvPr id="7" name="Picture 6">
            <a:extLst>
              <a:ext uri="{FF2B5EF4-FFF2-40B4-BE49-F238E27FC236}">
                <a16:creationId xmlns:a16="http://schemas.microsoft.com/office/drawing/2014/main" id="{EDDF73BF-BA9B-44EB-21C7-B8900840D526}"/>
              </a:ext>
            </a:extLst>
          </p:cNvPr>
          <p:cNvPicPr>
            <a:picLocks noChangeAspect="1"/>
          </p:cNvPicPr>
          <p:nvPr/>
        </p:nvPicPr>
        <p:blipFill>
          <a:blip r:embed="rId3"/>
          <a:stretch>
            <a:fillRect/>
          </a:stretch>
        </p:blipFill>
        <p:spPr>
          <a:xfrm>
            <a:off x="594535" y="4636009"/>
            <a:ext cx="11002930" cy="306702"/>
          </a:xfrm>
          <a:prstGeom prst="rect">
            <a:avLst/>
          </a:prstGeom>
        </p:spPr>
      </p:pic>
      <p:pic>
        <p:nvPicPr>
          <p:cNvPr id="5" name="Picture 4">
            <a:extLst>
              <a:ext uri="{FF2B5EF4-FFF2-40B4-BE49-F238E27FC236}">
                <a16:creationId xmlns:a16="http://schemas.microsoft.com/office/drawing/2014/main" id="{B6F6E293-E5F2-36C7-6F83-8EBB25F347A2}"/>
              </a:ext>
            </a:extLst>
          </p:cNvPr>
          <p:cNvPicPr>
            <a:picLocks noChangeAspect="1"/>
          </p:cNvPicPr>
          <p:nvPr/>
        </p:nvPicPr>
        <p:blipFill>
          <a:blip r:embed="rId4"/>
          <a:stretch>
            <a:fillRect/>
          </a:stretch>
        </p:blipFill>
        <p:spPr>
          <a:xfrm>
            <a:off x="6421987" y="2475839"/>
            <a:ext cx="4229265" cy="1517760"/>
          </a:xfrm>
          <a:prstGeom prst="rect">
            <a:avLst/>
          </a:prstGeom>
        </p:spPr>
      </p:pic>
      <p:sp>
        <p:nvSpPr>
          <p:cNvPr id="4" name="Footer Placeholder 3">
            <a:extLst>
              <a:ext uri="{FF2B5EF4-FFF2-40B4-BE49-F238E27FC236}">
                <a16:creationId xmlns:a16="http://schemas.microsoft.com/office/drawing/2014/main" id="{81929EAB-3A55-8F85-0B46-D3D5AFE9C2B6}"/>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4CCE4FD3-8FE2-F448-2960-6F37C4E47EF6}"/>
              </a:ext>
            </a:extLst>
          </p:cNvPr>
          <p:cNvSpPr>
            <a:spLocks noGrp="1"/>
          </p:cNvSpPr>
          <p:nvPr>
            <p:ph type="sldNum" sz="quarter" idx="12"/>
          </p:nvPr>
        </p:nvSpPr>
        <p:spPr/>
        <p:txBody>
          <a:bodyPr/>
          <a:lstStyle/>
          <a:p>
            <a:fld id="{87E7843D-FF13-4365-9478-9625B70A2705}" type="slidenum">
              <a:rPr lang="en-US" smtClean="0"/>
              <a:t>10</a:t>
            </a:fld>
            <a:endParaRPr lang="en-US"/>
          </a:p>
        </p:txBody>
      </p:sp>
    </p:spTree>
    <p:extLst>
      <p:ext uri="{BB962C8B-B14F-4D97-AF65-F5344CB8AC3E}">
        <p14:creationId xmlns:p14="http://schemas.microsoft.com/office/powerpoint/2010/main" val="1701704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27C7-1F19-366B-3DA2-2DD19D710AFC}"/>
              </a:ext>
            </a:extLst>
          </p:cNvPr>
          <p:cNvSpPr>
            <a:spLocks noGrp="1"/>
          </p:cNvSpPr>
          <p:nvPr>
            <p:ph type="title"/>
          </p:nvPr>
        </p:nvSpPr>
        <p:spPr/>
        <p:txBody>
          <a:bodyPr/>
          <a:lstStyle/>
          <a:p>
            <a:r>
              <a:rPr lang="en-US" dirty="0"/>
              <a:t>Dependencies (SCS 101)</a:t>
            </a:r>
          </a:p>
        </p:txBody>
      </p:sp>
      <p:sp>
        <p:nvSpPr>
          <p:cNvPr id="3" name="Content Placeholder 2">
            <a:extLst>
              <a:ext uri="{FF2B5EF4-FFF2-40B4-BE49-F238E27FC236}">
                <a16:creationId xmlns:a16="http://schemas.microsoft.com/office/drawing/2014/main" id="{3136157F-3AA6-15B5-802C-BEB592B36D01}"/>
              </a:ext>
            </a:extLst>
          </p:cNvPr>
          <p:cNvSpPr>
            <a:spLocks noGrp="1"/>
          </p:cNvSpPr>
          <p:nvPr>
            <p:ph idx="1"/>
          </p:nvPr>
        </p:nvSpPr>
        <p:spPr/>
        <p:txBody>
          <a:bodyPr/>
          <a:lstStyle/>
          <a:p>
            <a:r>
              <a:rPr lang="en-US" dirty="0"/>
              <a:t>NPM</a:t>
            </a:r>
          </a:p>
          <a:p>
            <a:r>
              <a:rPr lang="en-US" dirty="0"/>
              <a:t>GitHub</a:t>
            </a:r>
          </a:p>
          <a:p>
            <a:r>
              <a:rPr lang="en-US" dirty="0"/>
              <a:t>URL</a:t>
            </a:r>
          </a:p>
          <a:p>
            <a:r>
              <a:rPr lang="en-US" dirty="0"/>
              <a:t>Local</a:t>
            </a:r>
          </a:p>
          <a:p>
            <a:r>
              <a:rPr lang="en-US" dirty="0"/>
              <a:t>…</a:t>
            </a:r>
          </a:p>
        </p:txBody>
      </p:sp>
      <p:pic>
        <p:nvPicPr>
          <p:cNvPr id="9" name="Picture 8">
            <a:extLst>
              <a:ext uri="{FF2B5EF4-FFF2-40B4-BE49-F238E27FC236}">
                <a16:creationId xmlns:a16="http://schemas.microsoft.com/office/drawing/2014/main" id="{2763AF97-7E66-3ADF-E8D2-7CB3AF65592B}"/>
              </a:ext>
            </a:extLst>
          </p:cNvPr>
          <p:cNvPicPr>
            <a:picLocks noChangeAspect="1"/>
          </p:cNvPicPr>
          <p:nvPr/>
        </p:nvPicPr>
        <p:blipFill>
          <a:blip r:embed="rId3"/>
          <a:stretch>
            <a:fillRect/>
          </a:stretch>
        </p:blipFill>
        <p:spPr>
          <a:xfrm>
            <a:off x="6159514" y="3891063"/>
            <a:ext cx="4564792" cy="2164411"/>
          </a:xfrm>
          <a:prstGeom prst="rect">
            <a:avLst/>
          </a:prstGeom>
        </p:spPr>
      </p:pic>
      <p:pic>
        <p:nvPicPr>
          <p:cNvPr id="11" name="Picture 10">
            <a:extLst>
              <a:ext uri="{FF2B5EF4-FFF2-40B4-BE49-F238E27FC236}">
                <a16:creationId xmlns:a16="http://schemas.microsoft.com/office/drawing/2014/main" id="{C827B8FA-172F-F582-50B7-E0FFC674688D}"/>
              </a:ext>
            </a:extLst>
          </p:cNvPr>
          <p:cNvPicPr>
            <a:picLocks noChangeAspect="1"/>
          </p:cNvPicPr>
          <p:nvPr/>
        </p:nvPicPr>
        <p:blipFill>
          <a:blip r:embed="rId4"/>
          <a:stretch>
            <a:fillRect/>
          </a:stretch>
        </p:blipFill>
        <p:spPr>
          <a:xfrm>
            <a:off x="6796912" y="914400"/>
            <a:ext cx="3896269" cy="2886478"/>
          </a:xfrm>
          <a:prstGeom prst="rect">
            <a:avLst/>
          </a:prstGeom>
        </p:spPr>
      </p:pic>
      <p:pic>
        <p:nvPicPr>
          <p:cNvPr id="13" name="Picture 12">
            <a:extLst>
              <a:ext uri="{FF2B5EF4-FFF2-40B4-BE49-F238E27FC236}">
                <a16:creationId xmlns:a16="http://schemas.microsoft.com/office/drawing/2014/main" id="{5203E62C-3CB2-11BE-94DC-3C4202A5675E}"/>
              </a:ext>
            </a:extLst>
          </p:cNvPr>
          <p:cNvPicPr>
            <a:picLocks noChangeAspect="1"/>
          </p:cNvPicPr>
          <p:nvPr/>
        </p:nvPicPr>
        <p:blipFill>
          <a:blip r:embed="rId5"/>
          <a:stretch>
            <a:fillRect/>
          </a:stretch>
        </p:blipFill>
        <p:spPr>
          <a:xfrm>
            <a:off x="1398400" y="5124437"/>
            <a:ext cx="3667637" cy="676369"/>
          </a:xfrm>
          <a:prstGeom prst="rect">
            <a:avLst/>
          </a:prstGeom>
        </p:spPr>
      </p:pic>
      <p:sp>
        <p:nvSpPr>
          <p:cNvPr id="4" name="Footer Placeholder 3">
            <a:extLst>
              <a:ext uri="{FF2B5EF4-FFF2-40B4-BE49-F238E27FC236}">
                <a16:creationId xmlns:a16="http://schemas.microsoft.com/office/drawing/2014/main" id="{B6AC9728-75B4-C883-A990-BE48D5CC0A27}"/>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7C8A4483-343B-87D5-BCFB-F43DCDA2A09D}"/>
              </a:ext>
            </a:extLst>
          </p:cNvPr>
          <p:cNvSpPr>
            <a:spLocks noGrp="1"/>
          </p:cNvSpPr>
          <p:nvPr>
            <p:ph type="sldNum" sz="quarter" idx="12"/>
          </p:nvPr>
        </p:nvSpPr>
        <p:spPr/>
        <p:txBody>
          <a:bodyPr/>
          <a:lstStyle/>
          <a:p>
            <a:fld id="{87E7843D-FF13-4365-9478-9625B70A2705}" type="slidenum">
              <a:rPr lang="en-US" smtClean="0"/>
              <a:t>11</a:t>
            </a:fld>
            <a:endParaRPr lang="en-US"/>
          </a:p>
        </p:txBody>
      </p:sp>
    </p:spTree>
    <p:extLst>
      <p:ext uri="{BB962C8B-B14F-4D97-AF65-F5344CB8AC3E}">
        <p14:creationId xmlns:p14="http://schemas.microsoft.com/office/powerpoint/2010/main" val="1223631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95F0-39EE-AAC3-B277-B28F3BBE1E99}"/>
              </a:ext>
            </a:extLst>
          </p:cNvPr>
          <p:cNvSpPr>
            <a:spLocks noGrp="1"/>
          </p:cNvSpPr>
          <p:nvPr>
            <p:ph type="title"/>
          </p:nvPr>
        </p:nvSpPr>
        <p:spPr/>
        <p:txBody>
          <a:bodyPr>
            <a:normAutofit fontScale="90000"/>
          </a:bodyPr>
          <a:lstStyle/>
          <a:p>
            <a:r>
              <a:rPr lang="en-US" dirty="0"/>
              <a:t>An extension is a long-lived process inside your editor</a:t>
            </a:r>
            <a:r>
              <a:rPr lang="en-US" b="1" dirty="0"/>
              <a:t>.</a:t>
            </a:r>
            <a:br>
              <a:rPr lang="en-US" b="1" dirty="0"/>
            </a:br>
            <a:endParaRPr lang="en-US" dirty="0"/>
          </a:p>
        </p:txBody>
      </p:sp>
      <p:pic>
        <p:nvPicPr>
          <p:cNvPr id="4" name="Content Placeholder 3">
            <a:extLst>
              <a:ext uri="{FF2B5EF4-FFF2-40B4-BE49-F238E27FC236}">
                <a16:creationId xmlns:a16="http://schemas.microsoft.com/office/drawing/2014/main" id="{18B4DF48-98E8-C584-C3D5-0A6AA01D6E02}"/>
              </a:ext>
            </a:extLst>
          </p:cNvPr>
          <p:cNvPicPr>
            <a:picLocks noGrp="1" noChangeAspect="1"/>
          </p:cNvPicPr>
          <p:nvPr>
            <p:ph idx="1"/>
          </p:nvPr>
        </p:nvPicPr>
        <p:blipFill>
          <a:blip r:embed="rId3"/>
          <a:srcRect t="37516"/>
          <a:stretch>
            <a:fillRect/>
          </a:stretch>
        </p:blipFill>
        <p:spPr>
          <a:xfrm>
            <a:off x="516017" y="2705622"/>
            <a:ext cx="11159966" cy="2259951"/>
          </a:xfrm>
          <a:prstGeom prst="rect">
            <a:avLst/>
          </a:prstGeom>
        </p:spPr>
      </p:pic>
      <p:sp>
        <p:nvSpPr>
          <p:cNvPr id="3" name="Footer Placeholder 2">
            <a:extLst>
              <a:ext uri="{FF2B5EF4-FFF2-40B4-BE49-F238E27FC236}">
                <a16:creationId xmlns:a16="http://schemas.microsoft.com/office/drawing/2014/main" id="{5B226D53-A039-8869-39DA-73E672F7EE79}"/>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7870A087-E507-5FF4-D198-4A01FDF0DDF9}"/>
              </a:ext>
            </a:extLst>
          </p:cNvPr>
          <p:cNvSpPr>
            <a:spLocks noGrp="1"/>
          </p:cNvSpPr>
          <p:nvPr>
            <p:ph type="sldNum" sz="quarter" idx="12"/>
          </p:nvPr>
        </p:nvSpPr>
        <p:spPr/>
        <p:txBody>
          <a:bodyPr/>
          <a:lstStyle/>
          <a:p>
            <a:fld id="{87E7843D-FF13-4365-9478-9625B70A2705}" type="slidenum">
              <a:rPr lang="en-US" smtClean="0"/>
              <a:t>12</a:t>
            </a:fld>
            <a:endParaRPr lang="en-US"/>
          </a:p>
        </p:txBody>
      </p:sp>
    </p:spTree>
    <p:extLst>
      <p:ext uri="{BB962C8B-B14F-4D97-AF65-F5344CB8AC3E}">
        <p14:creationId xmlns:p14="http://schemas.microsoft.com/office/powerpoint/2010/main" val="3710395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341BFA31-6544-45C2-9DA0-9E1C5E0B19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79EC85-063D-A73C-08D3-F6BF1ACF10E5}"/>
              </a:ext>
            </a:extLst>
          </p:cNvPr>
          <p:cNvSpPr>
            <a:spLocks noGrp="1"/>
          </p:cNvSpPr>
          <p:nvPr>
            <p:ph type="title"/>
          </p:nvPr>
        </p:nvSpPr>
        <p:spPr>
          <a:xfrm>
            <a:off x="647700" y="871759"/>
            <a:ext cx="10925176" cy="1128876"/>
          </a:xfrm>
        </p:spPr>
        <p:txBody>
          <a:bodyPr vert="horz" lIns="91440" tIns="45720" rIns="91440" bIns="45720" rtlCol="0" anchor="t">
            <a:normAutofit/>
          </a:bodyPr>
          <a:lstStyle/>
          <a:p>
            <a:pPr>
              <a:lnSpc>
                <a:spcPct val="90000"/>
              </a:lnSpc>
            </a:pPr>
            <a:r>
              <a:rPr lang="en-US" sz="3400" dirty="0"/>
              <a:t>The Magic String</a:t>
            </a:r>
          </a:p>
        </p:txBody>
      </p:sp>
      <p:cxnSp>
        <p:nvCxnSpPr>
          <p:cNvPr id="20" name="Straight Connector 19">
            <a:extLst>
              <a:ext uri="{FF2B5EF4-FFF2-40B4-BE49-F238E27FC236}">
                <a16:creationId xmlns:a16="http://schemas.microsoft.com/office/drawing/2014/main" id="{DC36F877-5419-44C1-A2CD-376BDDDC3E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4B21692-652C-4371-95C5-05248EF342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7890"/>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690510A8-709F-5C5C-5ED1-EB31E50F6C0E}"/>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307386D4-6DDC-7A18-3D4E-39B6BA40E565}"/>
              </a:ext>
            </a:extLst>
          </p:cNvPr>
          <p:cNvSpPr>
            <a:spLocks noGrp="1"/>
          </p:cNvSpPr>
          <p:nvPr>
            <p:ph type="sldNum" sz="quarter" idx="12"/>
          </p:nvPr>
        </p:nvSpPr>
        <p:spPr/>
        <p:txBody>
          <a:bodyPr/>
          <a:lstStyle/>
          <a:p>
            <a:fld id="{87E7843D-FF13-4365-9478-9625B70A2705}" type="slidenum">
              <a:rPr lang="en-US" smtClean="0"/>
              <a:t>13</a:t>
            </a:fld>
            <a:endParaRPr lang="en-US"/>
          </a:p>
        </p:txBody>
      </p:sp>
      <p:pic>
        <p:nvPicPr>
          <p:cNvPr id="6" name="Picture 5">
            <a:extLst>
              <a:ext uri="{FF2B5EF4-FFF2-40B4-BE49-F238E27FC236}">
                <a16:creationId xmlns:a16="http://schemas.microsoft.com/office/drawing/2014/main" id="{8A031028-1569-E17C-012D-B066A0161888}"/>
              </a:ext>
            </a:extLst>
          </p:cNvPr>
          <p:cNvPicPr>
            <a:picLocks noChangeAspect="1"/>
          </p:cNvPicPr>
          <p:nvPr/>
        </p:nvPicPr>
        <p:blipFill>
          <a:blip r:embed="rId3"/>
          <a:stretch>
            <a:fillRect/>
          </a:stretch>
        </p:blipFill>
        <p:spPr>
          <a:xfrm>
            <a:off x="6110288" y="2389782"/>
            <a:ext cx="4341559" cy="2980515"/>
          </a:xfrm>
          <a:prstGeom prst="rect">
            <a:avLst/>
          </a:prstGeom>
        </p:spPr>
      </p:pic>
      <p:sp>
        <p:nvSpPr>
          <p:cNvPr id="7" name="Rectangle 6">
            <a:extLst>
              <a:ext uri="{FF2B5EF4-FFF2-40B4-BE49-F238E27FC236}">
                <a16:creationId xmlns:a16="http://schemas.microsoft.com/office/drawing/2014/main" id="{02A55690-C830-D9D9-9E5B-64C41A3D070D}"/>
              </a:ext>
            </a:extLst>
          </p:cNvPr>
          <p:cNvSpPr/>
          <p:nvPr/>
        </p:nvSpPr>
        <p:spPr>
          <a:xfrm>
            <a:off x="8068235" y="4558553"/>
            <a:ext cx="1949824" cy="295835"/>
          </a:xfrm>
          <a:prstGeom prst="rect">
            <a:avLst/>
          </a:prstGeom>
          <a:noFill/>
          <a:ln w="28575"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3E8DFE9-4BCC-FEFA-0219-3484E92BE6CF}"/>
              </a:ext>
            </a:extLst>
          </p:cNvPr>
          <p:cNvPicPr>
            <a:picLocks noChangeAspect="1"/>
          </p:cNvPicPr>
          <p:nvPr/>
        </p:nvPicPr>
        <p:blipFill>
          <a:blip r:embed="rId4"/>
          <a:stretch>
            <a:fillRect/>
          </a:stretch>
        </p:blipFill>
        <p:spPr>
          <a:xfrm>
            <a:off x="1919285" y="2474279"/>
            <a:ext cx="3324530" cy="2958393"/>
          </a:xfrm>
          <a:prstGeom prst="rect">
            <a:avLst/>
          </a:prstGeom>
        </p:spPr>
      </p:pic>
      <p:sp>
        <p:nvSpPr>
          <p:cNvPr id="9" name="Rectangle 8">
            <a:extLst>
              <a:ext uri="{FF2B5EF4-FFF2-40B4-BE49-F238E27FC236}">
                <a16:creationId xmlns:a16="http://schemas.microsoft.com/office/drawing/2014/main" id="{D2E9AEC7-8B80-7071-4686-41FD33AFE44D}"/>
              </a:ext>
            </a:extLst>
          </p:cNvPr>
          <p:cNvSpPr/>
          <p:nvPr/>
        </p:nvSpPr>
        <p:spPr>
          <a:xfrm>
            <a:off x="3189156" y="3004666"/>
            <a:ext cx="1032115" cy="314731"/>
          </a:xfrm>
          <a:prstGeom prst="rect">
            <a:avLst/>
          </a:prstGeom>
          <a:noFill/>
          <a:ln w="28575"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854556-FC58-9291-976E-92784ADDC0C3}"/>
              </a:ext>
            </a:extLst>
          </p:cNvPr>
          <p:cNvSpPr/>
          <p:nvPr/>
        </p:nvSpPr>
        <p:spPr>
          <a:xfrm>
            <a:off x="3705213" y="5120495"/>
            <a:ext cx="1355302" cy="314731"/>
          </a:xfrm>
          <a:prstGeom prst="rect">
            <a:avLst/>
          </a:prstGeom>
          <a:noFill/>
          <a:ln w="28575"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1236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97B71-0284-FB25-ABE4-E9A14A57C954}"/>
              </a:ext>
            </a:extLst>
          </p:cNvPr>
          <p:cNvSpPr>
            <a:spLocks noGrp="1"/>
          </p:cNvSpPr>
          <p:nvPr>
            <p:ph type="title"/>
          </p:nvPr>
        </p:nvSpPr>
        <p:spPr/>
        <p:txBody>
          <a:bodyPr>
            <a:normAutofit/>
          </a:bodyPr>
          <a:lstStyle/>
          <a:p>
            <a:r>
              <a:rPr lang="en-US" dirty="0"/>
              <a:t>What is </a:t>
            </a:r>
            <a:r>
              <a:rPr lang="en-US" dirty="0" err="1"/>
              <a:t>publisher.extension</a:t>
            </a:r>
            <a:r>
              <a:rPr lang="en-US" dirty="0"/>
              <a:t> really?</a:t>
            </a:r>
            <a:endParaRPr lang="en-US" cap="none" dirty="0"/>
          </a:p>
        </p:txBody>
      </p:sp>
      <p:pic>
        <p:nvPicPr>
          <p:cNvPr id="8" name="Content Placeholder 7">
            <a:extLst>
              <a:ext uri="{FF2B5EF4-FFF2-40B4-BE49-F238E27FC236}">
                <a16:creationId xmlns:a16="http://schemas.microsoft.com/office/drawing/2014/main" id="{72572707-A39C-F53A-2175-9FD730A77708}"/>
              </a:ext>
            </a:extLst>
          </p:cNvPr>
          <p:cNvPicPr>
            <a:picLocks noGrp="1" noChangeAspect="1"/>
          </p:cNvPicPr>
          <p:nvPr>
            <p:ph idx="1"/>
          </p:nvPr>
        </p:nvPicPr>
        <p:blipFill>
          <a:blip r:embed="rId3"/>
          <a:stretch>
            <a:fillRect/>
          </a:stretch>
        </p:blipFill>
        <p:spPr>
          <a:xfrm>
            <a:off x="700088" y="2221992"/>
            <a:ext cx="10691812" cy="2892806"/>
          </a:xfrm>
          <a:prstGeom prst="rect">
            <a:avLst/>
          </a:prstGeom>
        </p:spPr>
      </p:pic>
      <p:pic>
        <p:nvPicPr>
          <p:cNvPr id="5" name="Picture 4">
            <a:extLst>
              <a:ext uri="{FF2B5EF4-FFF2-40B4-BE49-F238E27FC236}">
                <a16:creationId xmlns:a16="http://schemas.microsoft.com/office/drawing/2014/main" id="{86EC4202-6FE1-5556-0364-C30E3B143A54}"/>
              </a:ext>
            </a:extLst>
          </p:cNvPr>
          <p:cNvPicPr>
            <a:picLocks noChangeAspect="1"/>
          </p:cNvPicPr>
          <p:nvPr/>
        </p:nvPicPr>
        <p:blipFill>
          <a:blip r:embed="rId4"/>
          <a:srcRect l="16117" r="16561"/>
          <a:stretch>
            <a:fillRect/>
          </a:stretch>
        </p:blipFill>
        <p:spPr>
          <a:xfrm flipH="1">
            <a:off x="8275041" y="4217207"/>
            <a:ext cx="1933671" cy="1795182"/>
          </a:xfrm>
          <a:prstGeom prst="rect">
            <a:avLst/>
          </a:prstGeom>
        </p:spPr>
      </p:pic>
      <p:sp>
        <p:nvSpPr>
          <p:cNvPr id="3" name="Footer Placeholder 2">
            <a:extLst>
              <a:ext uri="{FF2B5EF4-FFF2-40B4-BE49-F238E27FC236}">
                <a16:creationId xmlns:a16="http://schemas.microsoft.com/office/drawing/2014/main" id="{2597D431-E8F8-2F6F-894A-A50A9884898D}"/>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B4CF9FBB-3B49-DAA6-AF98-41B7AAE3176D}"/>
              </a:ext>
            </a:extLst>
          </p:cNvPr>
          <p:cNvSpPr>
            <a:spLocks noGrp="1"/>
          </p:cNvSpPr>
          <p:nvPr>
            <p:ph type="sldNum" sz="quarter" idx="12"/>
          </p:nvPr>
        </p:nvSpPr>
        <p:spPr/>
        <p:txBody>
          <a:bodyPr/>
          <a:lstStyle/>
          <a:p>
            <a:fld id="{87E7843D-FF13-4365-9478-9625B70A2705}" type="slidenum">
              <a:rPr lang="en-US" smtClean="0"/>
              <a:t>14</a:t>
            </a:fld>
            <a:endParaRPr lang="en-US"/>
          </a:p>
        </p:txBody>
      </p:sp>
    </p:spTree>
    <p:extLst>
      <p:ext uri="{BB962C8B-B14F-4D97-AF65-F5344CB8AC3E}">
        <p14:creationId xmlns:p14="http://schemas.microsoft.com/office/powerpoint/2010/main" val="2902339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97215483-AD0C-4E00-BF87-04C4DA6ACE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829522-A332-E133-B764-38730C714F22}"/>
              </a:ext>
            </a:extLst>
          </p:cNvPr>
          <p:cNvSpPr>
            <a:spLocks noGrp="1"/>
          </p:cNvSpPr>
          <p:nvPr>
            <p:ph type="title"/>
          </p:nvPr>
        </p:nvSpPr>
        <p:spPr>
          <a:xfrm>
            <a:off x="704088" y="902669"/>
            <a:ext cx="10848975" cy="743371"/>
          </a:xfrm>
        </p:spPr>
        <p:txBody>
          <a:bodyPr vert="horz" lIns="91440" tIns="45720" rIns="91440" bIns="45720" rtlCol="0" anchor="t">
            <a:normAutofit/>
          </a:bodyPr>
          <a:lstStyle/>
          <a:p>
            <a:r>
              <a:rPr lang="en-US" dirty="0"/>
              <a:t>Same string. Different Registry.</a:t>
            </a:r>
          </a:p>
        </p:txBody>
      </p:sp>
      <p:cxnSp>
        <p:nvCxnSpPr>
          <p:cNvPr id="18" name="Straight Connector 17">
            <a:extLst>
              <a:ext uri="{FF2B5EF4-FFF2-40B4-BE49-F238E27FC236}">
                <a16:creationId xmlns:a16="http://schemas.microsoft.com/office/drawing/2014/main" id="{87F9F470-C7B7-4B96-90CD-6D53EA0200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20" name="Content Placeholder 19">
            <a:extLst>
              <a:ext uri="{FF2B5EF4-FFF2-40B4-BE49-F238E27FC236}">
                <a16:creationId xmlns:a16="http://schemas.microsoft.com/office/drawing/2014/main" id="{5D8096F4-F3A5-7CD4-D8E9-5777D7B83B23}"/>
              </a:ext>
            </a:extLst>
          </p:cNvPr>
          <p:cNvPicPr>
            <a:picLocks noGrp="1" noChangeAspect="1"/>
          </p:cNvPicPr>
          <p:nvPr>
            <p:ph idx="1"/>
          </p:nvPr>
        </p:nvPicPr>
        <p:blipFill>
          <a:blip r:embed="rId3"/>
          <a:stretch>
            <a:fillRect/>
          </a:stretch>
        </p:blipFill>
        <p:spPr>
          <a:xfrm>
            <a:off x="0" y="2001202"/>
            <a:ext cx="12192000" cy="3786416"/>
          </a:xfrm>
          <a:prstGeom prst="rect">
            <a:avLst/>
          </a:prstGeom>
        </p:spPr>
      </p:pic>
      <p:sp>
        <p:nvSpPr>
          <p:cNvPr id="3" name="Footer Placeholder 2">
            <a:extLst>
              <a:ext uri="{FF2B5EF4-FFF2-40B4-BE49-F238E27FC236}">
                <a16:creationId xmlns:a16="http://schemas.microsoft.com/office/drawing/2014/main" id="{355EDB3C-7322-7F0A-4F0C-57B9CE880895}"/>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C62F7752-D192-C995-A21C-E826F5E598D6}"/>
              </a:ext>
            </a:extLst>
          </p:cNvPr>
          <p:cNvSpPr>
            <a:spLocks noGrp="1"/>
          </p:cNvSpPr>
          <p:nvPr>
            <p:ph type="sldNum" sz="quarter" idx="12"/>
          </p:nvPr>
        </p:nvSpPr>
        <p:spPr/>
        <p:txBody>
          <a:bodyPr/>
          <a:lstStyle/>
          <a:p>
            <a:fld id="{87E7843D-FF13-4365-9478-9625B70A2705}" type="slidenum">
              <a:rPr lang="en-US" smtClean="0"/>
              <a:t>15</a:t>
            </a:fld>
            <a:endParaRPr lang="en-US"/>
          </a:p>
        </p:txBody>
      </p:sp>
    </p:spTree>
    <p:extLst>
      <p:ext uri="{BB962C8B-B14F-4D97-AF65-F5344CB8AC3E}">
        <p14:creationId xmlns:p14="http://schemas.microsoft.com/office/powerpoint/2010/main" val="1053444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2286BE-BF6F-2D0D-FA53-F13B93A34748}"/>
            </a:ext>
          </a:extLst>
        </p:cNvPr>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40AEF2CE-8232-7DEE-80CC-132B1F33E4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B192CA9-6E52-881A-7407-A474F76A22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03B31C04-CA58-3189-A4FC-616C76981F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61B91F-7C05-48D5-239A-CFA1825D5557}"/>
              </a:ext>
            </a:extLst>
          </p:cNvPr>
          <p:cNvSpPr>
            <a:spLocks noGrp="1"/>
          </p:cNvSpPr>
          <p:nvPr>
            <p:ph type="title"/>
          </p:nvPr>
        </p:nvSpPr>
        <p:spPr>
          <a:xfrm>
            <a:off x="704088" y="902669"/>
            <a:ext cx="10848975" cy="743371"/>
          </a:xfrm>
        </p:spPr>
        <p:txBody>
          <a:bodyPr vert="horz" lIns="91440" tIns="45720" rIns="91440" bIns="45720" rtlCol="0" anchor="t">
            <a:normAutofit/>
          </a:bodyPr>
          <a:lstStyle/>
          <a:p>
            <a:r>
              <a:rPr lang="en-US" dirty="0"/>
              <a:t>Same string. Different Registry.</a:t>
            </a:r>
          </a:p>
        </p:txBody>
      </p:sp>
      <p:cxnSp>
        <p:nvCxnSpPr>
          <p:cNvPr id="18" name="Straight Connector 17">
            <a:extLst>
              <a:ext uri="{FF2B5EF4-FFF2-40B4-BE49-F238E27FC236}">
                <a16:creationId xmlns:a16="http://schemas.microsoft.com/office/drawing/2014/main" id="{E28441D1-1211-B943-F2A7-FE3A723D83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EC45848-A2BD-5345-8E4C-090B324E4EE0}"/>
              </a:ext>
            </a:extLst>
          </p:cNvPr>
          <p:cNvPicPr>
            <a:picLocks noChangeAspect="1"/>
          </p:cNvPicPr>
          <p:nvPr/>
        </p:nvPicPr>
        <p:blipFill>
          <a:blip r:embed="rId3"/>
          <a:stretch>
            <a:fillRect/>
          </a:stretch>
        </p:blipFill>
        <p:spPr>
          <a:xfrm>
            <a:off x="1619250" y="2548709"/>
            <a:ext cx="3289300" cy="3073400"/>
          </a:xfrm>
          <a:prstGeom prst="rect">
            <a:avLst/>
          </a:prstGeom>
        </p:spPr>
      </p:pic>
      <p:pic>
        <p:nvPicPr>
          <p:cNvPr id="6" name="Picture 5">
            <a:extLst>
              <a:ext uri="{FF2B5EF4-FFF2-40B4-BE49-F238E27FC236}">
                <a16:creationId xmlns:a16="http://schemas.microsoft.com/office/drawing/2014/main" id="{3441278C-6EA5-F808-5E05-FD73957F08EA}"/>
              </a:ext>
            </a:extLst>
          </p:cNvPr>
          <p:cNvPicPr>
            <a:picLocks noChangeAspect="1"/>
          </p:cNvPicPr>
          <p:nvPr/>
        </p:nvPicPr>
        <p:blipFill>
          <a:blip r:embed="rId4"/>
          <a:stretch>
            <a:fillRect/>
          </a:stretch>
        </p:blipFill>
        <p:spPr>
          <a:xfrm>
            <a:off x="7108825" y="2527785"/>
            <a:ext cx="2882900" cy="3187700"/>
          </a:xfrm>
          <a:prstGeom prst="rect">
            <a:avLst/>
          </a:prstGeom>
        </p:spPr>
      </p:pic>
      <p:sp>
        <p:nvSpPr>
          <p:cNvPr id="7" name="Rectangle 6">
            <a:extLst>
              <a:ext uri="{FF2B5EF4-FFF2-40B4-BE49-F238E27FC236}">
                <a16:creationId xmlns:a16="http://schemas.microsoft.com/office/drawing/2014/main" id="{5322798A-0912-67D1-93AB-623B71B3B464}"/>
              </a:ext>
            </a:extLst>
          </p:cNvPr>
          <p:cNvSpPr/>
          <p:nvPr/>
        </p:nvSpPr>
        <p:spPr>
          <a:xfrm>
            <a:off x="3119718" y="4908176"/>
            <a:ext cx="1438835" cy="295836"/>
          </a:xfrm>
          <a:prstGeom prst="rect">
            <a:avLst/>
          </a:prstGeom>
          <a:noFill/>
          <a:ln w="28575"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1D65846-AF05-C753-94C1-E4A88008136C}"/>
              </a:ext>
            </a:extLst>
          </p:cNvPr>
          <p:cNvSpPr/>
          <p:nvPr/>
        </p:nvSpPr>
        <p:spPr>
          <a:xfrm>
            <a:off x="7318025" y="5267119"/>
            <a:ext cx="1851027" cy="342464"/>
          </a:xfrm>
          <a:prstGeom prst="rect">
            <a:avLst/>
          </a:prstGeom>
          <a:noFill/>
          <a:ln w="28575" cap="flat" cmpd="sng" algn="ctr">
            <a:solidFill>
              <a:srgbClr val="FF0000"/>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BDC0D68D-A20D-8C57-9FDE-B139439DA589}"/>
              </a:ext>
            </a:extLst>
          </p:cNvPr>
          <p:cNvSpPr>
            <a:spLocks noGrp="1"/>
          </p:cNvSpPr>
          <p:nvPr>
            <p:ph type="ftr" sz="quarter" idx="11"/>
          </p:nvPr>
        </p:nvSpPr>
        <p:spPr/>
        <p:txBody>
          <a:bodyPr/>
          <a:lstStyle/>
          <a:p>
            <a:r>
              <a:rPr lang="en-US"/>
              <a:t>Install Me Maybe - Raphael Silva - DEF CON 34</a:t>
            </a:r>
            <a:endParaRPr lang="en-US" dirty="0"/>
          </a:p>
        </p:txBody>
      </p:sp>
      <p:sp>
        <p:nvSpPr>
          <p:cNvPr id="10" name="Slide Number Placeholder 9">
            <a:extLst>
              <a:ext uri="{FF2B5EF4-FFF2-40B4-BE49-F238E27FC236}">
                <a16:creationId xmlns:a16="http://schemas.microsoft.com/office/drawing/2014/main" id="{E98ED849-284B-4A6E-CAEF-CE0F697959EA}"/>
              </a:ext>
            </a:extLst>
          </p:cNvPr>
          <p:cNvSpPr>
            <a:spLocks noGrp="1"/>
          </p:cNvSpPr>
          <p:nvPr>
            <p:ph type="sldNum" sz="quarter" idx="12"/>
          </p:nvPr>
        </p:nvSpPr>
        <p:spPr/>
        <p:txBody>
          <a:bodyPr/>
          <a:lstStyle/>
          <a:p>
            <a:fld id="{87E7843D-FF13-4365-9478-9625B70A2705}" type="slidenum">
              <a:rPr lang="en-US" smtClean="0"/>
              <a:t>16</a:t>
            </a:fld>
            <a:endParaRPr lang="en-US"/>
          </a:p>
        </p:txBody>
      </p:sp>
    </p:spTree>
    <p:extLst>
      <p:ext uri="{BB962C8B-B14F-4D97-AF65-F5344CB8AC3E}">
        <p14:creationId xmlns:p14="http://schemas.microsoft.com/office/powerpoint/2010/main" val="961104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6D7EA8-1FCB-ACF8-75A9-56B9563978A1}"/>
            </a:ext>
          </a:extLst>
        </p:cNvPr>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7FAAA1A-B990-F0F6-5D9D-C071C43AB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E51B0F8-B79B-F3F1-A10E-8DA85578E37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19DB4443-4C90-C765-DBE3-889DCD7DC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8C6471-C47C-0238-387B-A6FA6F0055EA}"/>
              </a:ext>
            </a:extLst>
          </p:cNvPr>
          <p:cNvSpPr>
            <a:spLocks noGrp="1"/>
          </p:cNvSpPr>
          <p:nvPr>
            <p:ph type="title"/>
          </p:nvPr>
        </p:nvSpPr>
        <p:spPr>
          <a:xfrm>
            <a:off x="704088" y="902669"/>
            <a:ext cx="10848975" cy="743371"/>
          </a:xfrm>
        </p:spPr>
        <p:txBody>
          <a:bodyPr vert="horz" lIns="91440" tIns="45720" rIns="91440" bIns="45720" rtlCol="0" anchor="t">
            <a:normAutofit/>
          </a:bodyPr>
          <a:lstStyle/>
          <a:p>
            <a:r>
              <a:rPr lang="en-US" dirty="0"/>
              <a:t>Same string. Different Registry.</a:t>
            </a:r>
          </a:p>
        </p:txBody>
      </p:sp>
      <p:cxnSp>
        <p:nvCxnSpPr>
          <p:cNvPr id="18" name="Straight Connector 17">
            <a:extLst>
              <a:ext uri="{FF2B5EF4-FFF2-40B4-BE49-F238E27FC236}">
                <a16:creationId xmlns:a16="http://schemas.microsoft.com/office/drawing/2014/main" id="{1725DBE2-6B9F-8896-6A4A-92041D7FA5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D898677-C8FE-3C1F-20C5-DC2F15445B5E}"/>
              </a:ext>
            </a:extLst>
          </p:cNvPr>
          <p:cNvPicPr>
            <a:picLocks noChangeAspect="1"/>
          </p:cNvPicPr>
          <p:nvPr/>
        </p:nvPicPr>
        <p:blipFill>
          <a:blip r:embed="rId3"/>
          <a:stretch>
            <a:fillRect/>
          </a:stretch>
        </p:blipFill>
        <p:spPr>
          <a:xfrm>
            <a:off x="1596268" y="2659557"/>
            <a:ext cx="8999463" cy="2469707"/>
          </a:xfrm>
          <a:prstGeom prst="rect">
            <a:avLst/>
          </a:prstGeom>
        </p:spPr>
      </p:pic>
      <p:sp>
        <p:nvSpPr>
          <p:cNvPr id="4" name="Footer Placeholder 3">
            <a:extLst>
              <a:ext uri="{FF2B5EF4-FFF2-40B4-BE49-F238E27FC236}">
                <a16:creationId xmlns:a16="http://schemas.microsoft.com/office/drawing/2014/main" id="{E26D6FE8-24A3-C144-8314-A3A5B95347DC}"/>
              </a:ext>
            </a:extLst>
          </p:cNvPr>
          <p:cNvSpPr>
            <a:spLocks noGrp="1"/>
          </p:cNvSpPr>
          <p:nvPr>
            <p:ph type="ftr" sz="quarter" idx="11"/>
          </p:nvPr>
        </p:nvSpPr>
        <p:spPr/>
        <p:txBody>
          <a:bodyPr/>
          <a:lstStyle/>
          <a:p>
            <a:r>
              <a:rPr lang="en-US"/>
              <a:t>Install Me Maybe - Raphael Silva - DEF CON 34</a:t>
            </a:r>
            <a:endParaRPr lang="en-US" dirty="0"/>
          </a:p>
        </p:txBody>
      </p:sp>
      <p:sp>
        <p:nvSpPr>
          <p:cNvPr id="9" name="Slide Number Placeholder 8">
            <a:extLst>
              <a:ext uri="{FF2B5EF4-FFF2-40B4-BE49-F238E27FC236}">
                <a16:creationId xmlns:a16="http://schemas.microsoft.com/office/drawing/2014/main" id="{3E62C04B-60A7-4B58-BBC7-D67D133D6DF5}"/>
              </a:ext>
            </a:extLst>
          </p:cNvPr>
          <p:cNvSpPr>
            <a:spLocks noGrp="1"/>
          </p:cNvSpPr>
          <p:nvPr>
            <p:ph type="sldNum" sz="quarter" idx="12"/>
          </p:nvPr>
        </p:nvSpPr>
        <p:spPr/>
        <p:txBody>
          <a:bodyPr/>
          <a:lstStyle/>
          <a:p>
            <a:fld id="{87E7843D-FF13-4365-9478-9625B70A2705}" type="slidenum">
              <a:rPr lang="en-US" smtClean="0"/>
              <a:t>17</a:t>
            </a:fld>
            <a:endParaRPr lang="en-US"/>
          </a:p>
        </p:txBody>
      </p:sp>
    </p:spTree>
    <p:extLst>
      <p:ext uri="{BB962C8B-B14F-4D97-AF65-F5344CB8AC3E}">
        <p14:creationId xmlns:p14="http://schemas.microsoft.com/office/powerpoint/2010/main" val="3256422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D591-A4D3-4C1E-53B4-5D9C0686E0E5}"/>
              </a:ext>
            </a:extLst>
          </p:cNvPr>
          <p:cNvSpPr>
            <a:spLocks noGrp="1"/>
          </p:cNvSpPr>
          <p:nvPr>
            <p:ph type="title"/>
          </p:nvPr>
        </p:nvSpPr>
        <p:spPr/>
        <p:txBody>
          <a:bodyPr/>
          <a:lstStyle/>
          <a:p>
            <a:r>
              <a:rPr lang="en-US" dirty="0"/>
              <a:t>Publishing extensions</a:t>
            </a:r>
          </a:p>
        </p:txBody>
      </p:sp>
      <p:sp>
        <p:nvSpPr>
          <p:cNvPr id="3" name="Content Placeholder 2">
            <a:extLst>
              <a:ext uri="{FF2B5EF4-FFF2-40B4-BE49-F238E27FC236}">
                <a16:creationId xmlns:a16="http://schemas.microsoft.com/office/drawing/2014/main" id="{5AA1E465-9FC7-B01D-17E8-0DD5E9E1342D}"/>
              </a:ext>
            </a:extLst>
          </p:cNvPr>
          <p:cNvSpPr>
            <a:spLocks noGrp="1"/>
          </p:cNvSpPr>
          <p:nvPr>
            <p:ph idx="1"/>
          </p:nvPr>
        </p:nvSpPr>
        <p:spPr/>
        <p:txBody>
          <a:bodyPr/>
          <a:lstStyle/>
          <a:p>
            <a:r>
              <a:rPr lang="en-US" dirty="0"/>
              <a:t>Create a GH account</a:t>
            </a:r>
          </a:p>
          <a:p>
            <a:r>
              <a:rPr lang="en-US" dirty="0"/>
              <a:t>Create an Eclipse Account</a:t>
            </a:r>
          </a:p>
          <a:p>
            <a:r>
              <a:rPr lang="en-US" dirty="0"/>
              <a:t>Link GH to Eclipse</a:t>
            </a:r>
          </a:p>
          <a:p>
            <a:r>
              <a:rPr lang="en-US" dirty="0"/>
              <a:t>Create Open VSX account</a:t>
            </a:r>
          </a:p>
          <a:p>
            <a:r>
              <a:rPr lang="en-US" dirty="0"/>
              <a:t>Connect with Eclipse</a:t>
            </a:r>
          </a:p>
          <a:p>
            <a:r>
              <a:rPr lang="en-US" dirty="0"/>
              <a:t>Done!</a:t>
            </a:r>
          </a:p>
        </p:txBody>
      </p:sp>
      <p:sp>
        <p:nvSpPr>
          <p:cNvPr id="4" name="Footer Placeholder 3">
            <a:extLst>
              <a:ext uri="{FF2B5EF4-FFF2-40B4-BE49-F238E27FC236}">
                <a16:creationId xmlns:a16="http://schemas.microsoft.com/office/drawing/2014/main" id="{C34B8BEE-28E9-BC1C-1CFE-51CB868F890A}"/>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BB55D095-942D-0AE6-5831-8D73510FA477}"/>
              </a:ext>
            </a:extLst>
          </p:cNvPr>
          <p:cNvSpPr>
            <a:spLocks noGrp="1"/>
          </p:cNvSpPr>
          <p:nvPr>
            <p:ph type="sldNum" sz="quarter" idx="12"/>
          </p:nvPr>
        </p:nvSpPr>
        <p:spPr/>
        <p:txBody>
          <a:bodyPr/>
          <a:lstStyle/>
          <a:p>
            <a:fld id="{87E7843D-FF13-4365-9478-9625B70A2705}" type="slidenum">
              <a:rPr lang="en-US" smtClean="0"/>
              <a:t>18</a:t>
            </a:fld>
            <a:endParaRPr lang="en-US"/>
          </a:p>
        </p:txBody>
      </p:sp>
      <p:pic>
        <p:nvPicPr>
          <p:cNvPr id="6" name="Picture 5">
            <a:extLst>
              <a:ext uri="{FF2B5EF4-FFF2-40B4-BE49-F238E27FC236}">
                <a16:creationId xmlns:a16="http://schemas.microsoft.com/office/drawing/2014/main" id="{978C1020-A026-E6A2-7D10-4C6A6CF39F33}"/>
              </a:ext>
            </a:extLst>
          </p:cNvPr>
          <p:cNvPicPr>
            <a:picLocks noChangeAspect="1"/>
          </p:cNvPicPr>
          <p:nvPr/>
        </p:nvPicPr>
        <p:blipFill>
          <a:blip r:embed="rId3"/>
          <a:stretch>
            <a:fillRect/>
          </a:stretch>
        </p:blipFill>
        <p:spPr>
          <a:xfrm>
            <a:off x="6046267" y="1880977"/>
            <a:ext cx="5310775" cy="4080911"/>
          </a:xfrm>
          <a:prstGeom prst="rect">
            <a:avLst/>
          </a:prstGeom>
        </p:spPr>
      </p:pic>
    </p:spTree>
    <p:extLst>
      <p:ext uri="{BB962C8B-B14F-4D97-AF65-F5344CB8AC3E}">
        <p14:creationId xmlns:p14="http://schemas.microsoft.com/office/powerpoint/2010/main" val="401947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6D681-7204-E8E6-5710-45EE7DAC879D}"/>
              </a:ext>
            </a:extLst>
          </p:cNvPr>
          <p:cNvSpPr>
            <a:spLocks noGrp="1"/>
          </p:cNvSpPr>
          <p:nvPr>
            <p:ph type="title"/>
          </p:nvPr>
        </p:nvSpPr>
        <p:spPr/>
        <p:txBody>
          <a:bodyPr/>
          <a:lstStyle/>
          <a:p>
            <a:r>
              <a:rPr lang="en-US" dirty="0"/>
              <a:t>Previous Work</a:t>
            </a:r>
          </a:p>
        </p:txBody>
      </p:sp>
      <p:pic>
        <p:nvPicPr>
          <p:cNvPr id="6" name="Content Placeholder 5">
            <a:extLst>
              <a:ext uri="{FF2B5EF4-FFF2-40B4-BE49-F238E27FC236}">
                <a16:creationId xmlns:a16="http://schemas.microsoft.com/office/drawing/2014/main" id="{355B4D1E-F0FC-6F85-24C1-744CA39D66DC}"/>
              </a:ext>
            </a:extLst>
          </p:cNvPr>
          <p:cNvPicPr>
            <a:picLocks noGrp="1" noChangeAspect="1"/>
          </p:cNvPicPr>
          <p:nvPr>
            <p:ph idx="1"/>
          </p:nvPr>
        </p:nvPicPr>
        <p:blipFill>
          <a:blip r:embed="rId3"/>
          <a:stretch>
            <a:fillRect/>
          </a:stretch>
        </p:blipFill>
        <p:spPr>
          <a:xfrm>
            <a:off x="700088" y="2111396"/>
            <a:ext cx="10691812" cy="3478265"/>
          </a:xfrm>
          <a:prstGeom prst="rect">
            <a:avLst/>
          </a:prstGeom>
        </p:spPr>
      </p:pic>
      <p:sp>
        <p:nvSpPr>
          <p:cNvPr id="4" name="Footer Placeholder 3">
            <a:extLst>
              <a:ext uri="{FF2B5EF4-FFF2-40B4-BE49-F238E27FC236}">
                <a16:creationId xmlns:a16="http://schemas.microsoft.com/office/drawing/2014/main" id="{76EF3437-3103-A8EA-5BFD-52D51908476D}"/>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38BAA61D-007A-8D06-EC03-48BC0EF2168E}"/>
              </a:ext>
            </a:extLst>
          </p:cNvPr>
          <p:cNvSpPr>
            <a:spLocks noGrp="1"/>
          </p:cNvSpPr>
          <p:nvPr>
            <p:ph type="sldNum" sz="quarter" idx="12"/>
          </p:nvPr>
        </p:nvSpPr>
        <p:spPr/>
        <p:txBody>
          <a:bodyPr/>
          <a:lstStyle/>
          <a:p>
            <a:fld id="{87E7843D-FF13-4365-9478-9625B70A2705}" type="slidenum">
              <a:rPr lang="en-US" smtClean="0"/>
              <a:t>19</a:t>
            </a:fld>
            <a:endParaRPr lang="en-US"/>
          </a:p>
        </p:txBody>
      </p:sp>
    </p:spTree>
    <p:extLst>
      <p:ext uri="{BB962C8B-B14F-4D97-AF65-F5344CB8AC3E}">
        <p14:creationId xmlns:p14="http://schemas.microsoft.com/office/powerpoint/2010/main" val="3077218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DB306-217D-BDF5-623F-46BDFA645811}"/>
              </a:ext>
            </a:extLst>
          </p:cNvPr>
          <p:cNvSpPr>
            <a:spLocks noGrp="1"/>
          </p:cNvSpPr>
          <p:nvPr>
            <p:ph type="title"/>
          </p:nvPr>
        </p:nvSpPr>
        <p:spPr/>
        <p:txBody>
          <a:bodyPr/>
          <a:lstStyle/>
          <a:p>
            <a:r>
              <a:rPr lang="en-US" dirty="0"/>
              <a:t>A familiar face?</a:t>
            </a:r>
          </a:p>
        </p:txBody>
      </p:sp>
      <p:sp>
        <p:nvSpPr>
          <p:cNvPr id="3" name="Content Placeholder 2">
            <a:extLst>
              <a:ext uri="{FF2B5EF4-FFF2-40B4-BE49-F238E27FC236}">
                <a16:creationId xmlns:a16="http://schemas.microsoft.com/office/drawing/2014/main" id="{96196F3B-302D-64A9-4A5E-C42B488C9C2F}"/>
              </a:ext>
            </a:extLst>
          </p:cNvPr>
          <p:cNvSpPr>
            <a:spLocks noGrp="1"/>
          </p:cNvSpPr>
          <p:nvPr>
            <p:ph idx="1"/>
          </p:nvPr>
        </p:nvSpPr>
        <p:spPr>
          <a:xfrm>
            <a:off x="700634" y="4759783"/>
            <a:ext cx="10691265" cy="640478"/>
          </a:xfrm>
        </p:spPr>
        <p:txBody>
          <a:bodyPr/>
          <a:lstStyle/>
          <a:p>
            <a:pPr marL="0" indent="0">
              <a:buNone/>
            </a:pPr>
            <a:r>
              <a:rPr lang="en-US" dirty="0"/>
              <a:t>Same primitive, aimed somewhere new. This time what gets confused is a publisher namespace.</a:t>
            </a:r>
          </a:p>
        </p:txBody>
      </p:sp>
      <p:pic>
        <p:nvPicPr>
          <p:cNvPr id="7" name="Picture 6">
            <a:extLst>
              <a:ext uri="{FF2B5EF4-FFF2-40B4-BE49-F238E27FC236}">
                <a16:creationId xmlns:a16="http://schemas.microsoft.com/office/drawing/2014/main" id="{4D0C2C9B-9484-A2BE-1905-65604CBC72B4}"/>
              </a:ext>
            </a:extLst>
          </p:cNvPr>
          <p:cNvPicPr>
            <a:picLocks noChangeAspect="1"/>
          </p:cNvPicPr>
          <p:nvPr/>
        </p:nvPicPr>
        <p:blipFill>
          <a:blip r:embed="rId3"/>
          <a:stretch>
            <a:fillRect/>
          </a:stretch>
        </p:blipFill>
        <p:spPr>
          <a:xfrm>
            <a:off x="362315" y="2098217"/>
            <a:ext cx="11467369" cy="2393734"/>
          </a:xfrm>
          <a:prstGeom prst="rect">
            <a:avLst/>
          </a:prstGeom>
        </p:spPr>
      </p:pic>
      <p:sp>
        <p:nvSpPr>
          <p:cNvPr id="4" name="Footer Placeholder 3">
            <a:extLst>
              <a:ext uri="{FF2B5EF4-FFF2-40B4-BE49-F238E27FC236}">
                <a16:creationId xmlns:a16="http://schemas.microsoft.com/office/drawing/2014/main" id="{D799BB23-52D4-E098-77E5-EE1C85703D11}"/>
              </a:ext>
            </a:extLst>
          </p:cNvPr>
          <p:cNvSpPr>
            <a:spLocks noGrp="1"/>
          </p:cNvSpPr>
          <p:nvPr>
            <p:ph type="ftr" sz="quarter" idx="11"/>
          </p:nvPr>
        </p:nvSpPr>
        <p:spPr/>
        <p:txBody>
          <a:bodyPr/>
          <a:lstStyle/>
          <a:p>
            <a:r>
              <a:rPr lang="en-US" dirty="0"/>
              <a:t>Install Me Maybe - Raphael Silva - DEF CON 34</a:t>
            </a:r>
          </a:p>
        </p:txBody>
      </p:sp>
      <p:sp>
        <p:nvSpPr>
          <p:cNvPr id="5" name="Slide Number Placeholder 4">
            <a:extLst>
              <a:ext uri="{FF2B5EF4-FFF2-40B4-BE49-F238E27FC236}">
                <a16:creationId xmlns:a16="http://schemas.microsoft.com/office/drawing/2014/main" id="{D591FFD7-F0A6-2BFE-4A64-1298018FBB6A}"/>
              </a:ext>
            </a:extLst>
          </p:cNvPr>
          <p:cNvSpPr>
            <a:spLocks noGrp="1"/>
          </p:cNvSpPr>
          <p:nvPr>
            <p:ph type="sldNum" sz="quarter" idx="12"/>
          </p:nvPr>
        </p:nvSpPr>
        <p:spPr/>
        <p:txBody>
          <a:bodyPr/>
          <a:lstStyle/>
          <a:p>
            <a:fld id="{87E7843D-FF13-4365-9478-9625B70A2705}" type="slidenum">
              <a:rPr lang="en-US" smtClean="0"/>
              <a:t>20</a:t>
            </a:fld>
            <a:endParaRPr lang="en-US"/>
          </a:p>
        </p:txBody>
      </p:sp>
    </p:spTree>
    <p:extLst>
      <p:ext uri="{BB962C8B-B14F-4D97-AF65-F5344CB8AC3E}">
        <p14:creationId xmlns:p14="http://schemas.microsoft.com/office/powerpoint/2010/main" val="273186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AB4A0-9A2B-0E90-1BC7-BE5CFBA6804A}"/>
              </a:ext>
            </a:extLst>
          </p:cNvPr>
          <p:cNvSpPr>
            <a:spLocks noGrp="1"/>
          </p:cNvSpPr>
          <p:nvPr>
            <p:ph type="title"/>
          </p:nvPr>
        </p:nvSpPr>
        <p:spPr/>
        <p:txBody>
          <a:bodyPr>
            <a:normAutofit fontScale="90000"/>
          </a:bodyPr>
          <a:lstStyle/>
          <a:p>
            <a:r>
              <a:rPr lang="en-US" dirty="0"/>
              <a:t>Name-takeover, meet dependency confusion.</a:t>
            </a:r>
          </a:p>
        </p:txBody>
      </p:sp>
      <p:sp>
        <p:nvSpPr>
          <p:cNvPr id="3" name="Footer Placeholder 2">
            <a:extLst>
              <a:ext uri="{FF2B5EF4-FFF2-40B4-BE49-F238E27FC236}">
                <a16:creationId xmlns:a16="http://schemas.microsoft.com/office/drawing/2014/main" id="{472D6D72-1AA5-E7DD-969E-5E3E1AA8BEE1}"/>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C468A05A-632E-9259-0488-9D90752327E7}"/>
              </a:ext>
            </a:extLst>
          </p:cNvPr>
          <p:cNvSpPr>
            <a:spLocks noGrp="1"/>
          </p:cNvSpPr>
          <p:nvPr>
            <p:ph type="sldNum" sz="quarter" idx="12"/>
          </p:nvPr>
        </p:nvSpPr>
        <p:spPr/>
        <p:txBody>
          <a:bodyPr/>
          <a:lstStyle/>
          <a:p>
            <a:fld id="{87E7843D-FF13-4365-9478-9625B70A2705}" type="slidenum">
              <a:rPr lang="en-US" smtClean="0"/>
              <a:t>21</a:t>
            </a:fld>
            <a:endParaRPr lang="en-US"/>
          </a:p>
        </p:txBody>
      </p:sp>
      <p:pic>
        <p:nvPicPr>
          <p:cNvPr id="7" name="Content Placeholder 6">
            <a:extLst>
              <a:ext uri="{FF2B5EF4-FFF2-40B4-BE49-F238E27FC236}">
                <a16:creationId xmlns:a16="http://schemas.microsoft.com/office/drawing/2014/main" id="{15D1AFB0-9CA6-6268-1913-C5CB87250BF6}"/>
              </a:ext>
            </a:extLst>
          </p:cNvPr>
          <p:cNvPicPr>
            <a:picLocks noGrp="1" noChangeAspect="1"/>
          </p:cNvPicPr>
          <p:nvPr>
            <p:ph idx="1"/>
          </p:nvPr>
        </p:nvPicPr>
        <p:blipFill>
          <a:blip r:embed="rId3"/>
          <a:stretch>
            <a:fillRect/>
          </a:stretch>
        </p:blipFill>
        <p:spPr>
          <a:xfrm>
            <a:off x="124938" y="2614011"/>
            <a:ext cx="11942124" cy="2188749"/>
          </a:xfrm>
          <a:prstGeom prst="rect">
            <a:avLst/>
          </a:prstGeom>
        </p:spPr>
      </p:pic>
    </p:spTree>
    <p:extLst>
      <p:ext uri="{BB962C8B-B14F-4D97-AF65-F5344CB8AC3E}">
        <p14:creationId xmlns:p14="http://schemas.microsoft.com/office/powerpoint/2010/main" val="2471520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595E-67D3-5863-D0D3-532C96BC4128}"/>
              </a:ext>
            </a:extLst>
          </p:cNvPr>
          <p:cNvSpPr>
            <a:spLocks noGrp="1"/>
          </p:cNvSpPr>
          <p:nvPr>
            <p:ph type="title"/>
          </p:nvPr>
        </p:nvSpPr>
        <p:spPr/>
        <p:txBody>
          <a:bodyPr/>
          <a:lstStyle/>
          <a:p>
            <a:r>
              <a:rPr lang="en-US" dirty="0"/>
              <a:t>The GENERAL Attack Model</a:t>
            </a:r>
          </a:p>
        </p:txBody>
      </p:sp>
      <p:pic>
        <p:nvPicPr>
          <p:cNvPr id="4" name="Content Placeholder 3">
            <a:extLst>
              <a:ext uri="{FF2B5EF4-FFF2-40B4-BE49-F238E27FC236}">
                <a16:creationId xmlns:a16="http://schemas.microsoft.com/office/drawing/2014/main" id="{A9948E84-0FAF-50FA-0BD0-A588BD9DD3AF}"/>
              </a:ext>
            </a:extLst>
          </p:cNvPr>
          <p:cNvPicPr>
            <a:picLocks noGrp="1" noChangeAspect="1"/>
          </p:cNvPicPr>
          <p:nvPr>
            <p:ph idx="1"/>
          </p:nvPr>
        </p:nvPicPr>
        <p:blipFill>
          <a:blip r:embed="rId3"/>
          <a:stretch>
            <a:fillRect/>
          </a:stretch>
        </p:blipFill>
        <p:spPr>
          <a:xfrm>
            <a:off x="43423" y="2351234"/>
            <a:ext cx="12105154" cy="2155532"/>
          </a:xfrm>
          <a:prstGeom prst="rect">
            <a:avLst/>
          </a:prstGeom>
        </p:spPr>
      </p:pic>
      <p:sp>
        <p:nvSpPr>
          <p:cNvPr id="3" name="Footer Placeholder 2">
            <a:extLst>
              <a:ext uri="{FF2B5EF4-FFF2-40B4-BE49-F238E27FC236}">
                <a16:creationId xmlns:a16="http://schemas.microsoft.com/office/drawing/2014/main" id="{6B3616B8-9622-5CE1-DDE9-B08F6BEC4FD1}"/>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7F65330B-5CAC-E148-9E90-CB41C8275F4A}"/>
              </a:ext>
            </a:extLst>
          </p:cNvPr>
          <p:cNvSpPr>
            <a:spLocks noGrp="1"/>
          </p:cNvSpPr>
          <p:nvPr>
            <p:ph type="sldNum" sz="quarter" idx="12"/>
          </p:nvPr>
        </p:nvSpPr>
        <p:spPr/>
        <p:txBody>
          <a:bodyPr/>
          <a:lstStyle/>
          <a:p>
            <a:fld id="{87E7843D-FF13-4365-9478-9625B70A2705}" type="slidenum">
              <a:rPr lang="en-US" smtClean="0"/>
              <a:t>22</a:t>
            </a:fld>
            <a:endParaRPr lang="en-US"/>
          </a:p>
        </p:txBody>
      </p:sp>
    </p:spTree>
    <p:extLst>
      <p:ext uri="{BB962C8B-B14F-4D97-AF65-F5344CB8AC3E}">
        <p14:creationId xmlns:p14="http://schemas.microsoft.com/office/powerpoint/2010/main" val="1819721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B6DBF-7FD5-6F86-0712-988E9E8AE6F7}"/>
              </a:ext>
            </a:extLst>
          </p:cNvPr>
          <p:cNvSpPr>
            <a:spLocks noGrp="1"/>
          </p:cNvSpPr>
          <p:nvPr>
            <p:ph type="title"/>
          </p:nvPr>
        </p:nvSpPr>
        <p:spPr/>
        <p:txBody>
          <a:bodyPr/>
          <a:lstStyle/>
          <a:p>
            <a:r>
              <a:rPr lang="en-US" dirty="0"/>
              <a:t>Where ids travel 1/5</a:t>
            </a:r>
          </a:p>
        </p:txBody>
      </p:sp>
      <p:pic>
        <p:nvPicPr>
          <p:cNvPr id="4" name="Content Placeholder 3">
            <a:extLst>
              <a:ext uri="{FF2B5EF4-FFF2-40B4-BE49-F238E27FC236}">
                <a16:creationId xmlns:a16="http://schemas.microsoft.com/office/drawing/2014/main" id="{E1FED291-224D-B576-B175-AB3E860A38C8}"/>
              </a:ext>
            </a:extLst>
          </p:cNvPr>
          <p:cNvPicPr>
            <a:picLocks noGrp="1" noChangeAspect="1"/>
          </p:cNvPicPr>
          <p:nvPr>
            <p:ph idx="1"/>
          </p:nvPr>
        </p:nvPicPr>
        <p:blipFill>
          <a:blip r:embed="rId3"/>
          <a:stretch>
            <a:fillRect/>
          </a:stretch>
        </p:blipFill>
        <p:spPr>
          <a:xfrm>
            <a:off x="700088" y="2223539"/>
            <a:ext cx="10691812" cy="3738071"/>
          </a:xfrm>
          <a:prstGeom prst="rect">
            <a:avLst/>
          </a:prstGeom>
        </p:spPr>
      </p:pic>
      <p:sp>
        <p:nvSpPr>
          <p:cNvPr id="3" name="Footer Placeholder 2">
            <a:extLst>
              <a:ext uri="{FF2B5EF4-FFF2-40B4-BE49-F238E27FC236}">
                <a16:creationId xmlns:a16="http://schemas.microsoft.com/office/drawing/2014/main" id="{C6EB0488-0DBF-0480-297B-47FF9DA14F7D}"/>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88FFF54E-0E44-A267-C9E8-BFBABC2763A1}"/>
              </a:ext>
            </a:extLst>
          </p:cNvPr>
          <p:cNvSpPr>
            <a:spLocks noGrp="1"/>
          </p:cNvSpPr>
          <p:nvPr>
            <p:ph type="sldNum" sz="quarter" idx="12"/>
          </p:nvPr>
        </p:nvSpPr>
        <p:spPr/>
        <p:txBody>
          <a:bodyPr/>
          <a:lstStyle/>
          <a:p>
            <a:fld id="{87E7843D-FF13-4365-9478-9625B70A2705}" type="slidenum">
              <a:rPr lang="en-US" smtClean="0"/>
              <a:t>23</a:t>
            </a:fld>
            <a:endParaRPr lang="en-US"/>
          </a:p>
        </p:txBody>
      </p:sp>
    </p:spTree>
    <p:extLst>
      <p:ext uri="{BB962C8B-B14F-4D97-AF65-F5344CB8AC3E}">
        <p14:creationId xmlns:p14="http://schemas.microsoft.com/office/powerpoint/2010/main" val="3801889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58D3B-68DD-FFAF-1C8F-63B5E7A50B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599899-4B07-73C6-04C9-0454910DA795}"/>
              </a:ext>
            </a:extLst>
          </p:cNvPr>
          <p:cNvSpPr>
            <a:spLocks noGrp="1"/>
          </p:cNvSpPr>
          <p:nvPr>
            <p:ph type="title"/>
          </p:nvPr>
        </p:nvSpPr>
        <p:spPr/>
        <p:txBody>
          <a:bodyPr/>
          <a:lstStyle/>
          <a:p>
            <a:r>
              <a:rPr lang="en-US" dirty="0"/>
              <a:t>Where ids travel 2/5</a:t>
            </a:r>
          </a:p>
        </p:txBody>
      </p:sp>
      <p:pic>
        <p:nvPicPr>
          <p:cNvPr id="6" name="Content Placeholder 5">
            <a:extLst>
              <a:ext uri="{FF2B5EF4-FFF2-40B4-BE49-F238E27FC236}">
                <a16:creationId xmlns:a16="http://schemas.microsoft.com/office/drawing/2014/main" id="{8EBED6DF-1DBB-7C36-E5E6-887051B451B3}"/>
              </a:ext>
            </a:extLst>
          </p:cNvPr>
          <p:cNvPicPr>
            <a:picLocks noGrp="1" noChangeAspect="1"/>
          </p:cNvPicPr>
          <p:nvPr>
            <p:ph idx="1"/>
          </p:nvPr>
        </p:nvPicPr>
        <p:blipFill>
          <a:blip r:embed="rId3"/>
          <a:stretch>
            <a:fillRect/>
          </a:stretch>
        </p:blipFill>
        <p:spPr>
          <a:xfrm>
            <a:off x="800100" y="1925707"/>
            <a:ext cx="10263697" cy="4067589"/>
          </a:xfrm>
          <a:prstGeom prst="rect">
            <a:avLst/>
          </a:prstGeom>
        </p:spPr>
      </p:pic>
      <p:sp>
        <p:nvSpPr>
          <p:cNvPr id="7" name="Rectangle 6">
            <a:extLst>
              <a:ext uri="{FF2B5EF4-FFF2-40B4-BE49-F238E27FC236}">
                <a16:creationId xmlns:a16="http://schemas.microsoft.com/office/drawing/2014/main" id="{CE962D57-36C8-2EAC-9387-2AE36C9A6FB7}"/>
              </a:ext>
            </a:extLst>
          </p:cNvPr>
          <p:cNvSpPr/>
          <p:nvPr/>
        </p:nvSpPr>
        <p:spPr>
          <a:xfrm>
            <a:off x="5931948" y="4214191"/>
            <a:ext cx="402591" cy="159026"/>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0030B5A-A53F-ED5F-0359-BF71CC412488}"/>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82794713-E46B-A507-3059-32CF6D313871}"/>
              </a:ext>
            </a:extLst>
          </p:cNvPr>
          <p:cNvSpPr>
            <a:spLocks noGrp="1"/>
          </p:cNvSpPr>
          <p:nvPr>
            <p:ph type="sldNum" sz="quarter" idx="12"/>
          </p:nvPr>
        </p:nvSpPr>
        <p:spPr/>
        <p:txBody>
          <a:bodyPr/>
          <a:lstStyle/>
          <a:p>
            <a:fld id="{87E7843D-FF13-4365-9478-9625B70A2705}" type="slidenum">
              <a:rPr lang="en-US" smtClean="0"/>
              <a:t>24</a:t>
            </a:fld>
            <a:endParaRPr lang="en-US"/>
          </a:p>
        </p:txBody>
      </p:sp>
    </p:spTree>
    <p:extLst>
      <p:ext uri="{BB962C8B-B14F-4D97-AF65-F5344CB8AC3E}">
        <p14:creationId xmlns:p14="http://schemas.microsoft.com/office/powerpoint/2010/main" val="542559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C877C-ABA3-BB42-540C-DC66FE956C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582657-0881-0297-50C6-9F94E4678496}"/>
              </a:ext>
            </a:extLst>
          </p:cNvPr>
          <p:cNvSpPr>
            <a:spLocks noGrp="1"/>
          </p:cNvSpPr>
          <p:nvPr>
            <p:ph type="title"/>
          </p:nvPr>
        </p:nvSpPr>
        <p:spPr/>
        <p:txBody>
          <a:bodyPr/>
          <a:lstStyle/>
          <a:p>
            <a:r>
              <a:rPr lang="en-US" dirty="0"/>
              <a:t>Where ids travel 3/5</a:t>
            </a:r>
          </a:p>
        </p:txBody>
      </p:sp>
      <p:pic>
        <p:nvPicPr>
          <p:cNvPr id="6" name="Content Placeholder 5">
            <a:extLst>
              <a:ext uri="{FF2B5EF4-FFF2-40B4-BE49-F238E27FC236}">
                <a16:creationId xmlns:a16="http://schemas.microsoft.com/office/drawing/2014/main" id="{9E350D32-2EC4-197F-893D-28174DEBAB12}"/>
              </a:ext>
            </a:extLst>
          </p:cNvPr>
          <p:cNvPicPr>
            <a:picLocks noGrp="1" noChangeAspect="1"/>
          </p:cNvPicPr>
          <p:nvPr>
            <p:ph idx="1"/>
          </p:nvPr>
        </p:nvPicPr>
        <p:blipFill>
          <a:blip r:embed="rId3"/>
          <a:stretch>
            <a:fillRect/>
          </a:stretch>
        </p:blipFill>
        <p:spPr>
          <a:xfrm>
            <a:off x="1200838" y="1914791"/>
            <a:ext cx="9790324" cy="4028809"/>
          </a:xfrm>
          <a:prstGeom prst="rect">
            <a:avLst/>
          </a:prstGeom>
        </p:spPr>
      </p:pic>
      <p:sp>
        <p:nvSpPr>
          <p:cNvPr id="3" name="Footer Placeholder 2">
            <a:extLst>
              <a:ext uri="{FF2B5EF4-FFF2-40B4-BE49-F238E27FC236}">
                <a16:creationId xmlns:a16="http://schemas.microsoft.com/office/drawing/2014/main" id="{934BDF39-CA1A-0AF5-5BA5-ECE9A232EBE8}"/>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4EC93D63-470C-A189-8C7A-243309893B4E}"/>
              </a:ext>
            </a:extLst>
          </p:cNvPr>
          <p:cNvSpPr>
            <a:spLocks noGrp="1"/>
          </p:cNvSpPr>
          <p:nvPr>
            <p:ph type="sldNum" sz="quarter" idx="12"/>
          </p:nvPr>
        </p:nvSpPr>
        <p:spPr/>
        <p:txBody>
          <a:bodyPr/>
          <a:lstStyle/>
          <a:p>
            <a:fld id="{87E7843D-FF13-4365-9478-9625B70A2705}" type="slidenum">
              <a:rPr lang="en-US" smtClean="0"/>
              <a:t>25</a:t>
            </a:fld>
            <a:endParaRPr lang="en-US"/>
          </a:p>
        </p:txBody>
      </p:sp>
    </p:spTree>
    <p:extLst>
      <p:ext uri="{BB962C8B-B14F-4D97-AF65-F5344CB8AC3E}">
        <p14:creationId xmlns:p14="http://schemas.microsoft.com/office/powerpoint/2010/main" val="4146441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4BB49-1118-10FA-03F0-9681D45D6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DBB544-1BAE-C318-A279-C52C41CF7933}"/>
              </a:ext>
            </a:extLst>
          </p:cNvPr>
          <p:cNvSpPr>
            <a:spLocks noGrp="1"/>
          </p:cNvSpPr>
          <p:nvPr>
            <p:ph type="title"/>
          </p:nvPr>
        </p:nvSpPr>
        <p:spPr/>
        <p:txBody>
          <a:bodyPr/>
          <a:lstStyle/>
          <a:p>
            <a:r>
              <a:rPr lang="en-US" dirty="0"/>
              <a:t>Where ids travel 4/5</a:t>
            </a:r>
          </a:p>
        </p:txBody>
      </p:sp>
      <p:sp>
        <p:nvSpPr>
          <p:cNvPr id="3" name="Footer Placeholder 2">
            <a:extLst>
              <a:ext uri="{FF2B5EF4-FFF2-40B4-BE49-F238E27FC236}">
                <a16:creationId xmlns:a16="http://schemas.microsoft.com/office/drawing/2014/main" id="{A76180C1-4C4E-A643-50C6-1F6D44079853}"/>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787D1DC9-6D0F-215F-576A-A75EBF6C6B92}"/>
              </a:ext>
            </a:extLst>
          </p:cNvPr>
          <p:cNvSpPr>
            <a:spLocks noGrp="1"/>
          </p:cNvSpPr>
          <p:nvPr>
            <p:ph type="sldNum" sz="quarter" idx="12"/>
          </p:nvPr>
        </p:nvSpPr>
        <p:spPr/>
        <p:txBody>
          <a:bodyPr/>
          <a:lstStyle/>
          <a:p>
            <a:fld id="{87E7843D-FF13-4365-9478-9625B70A2705}" type="slidenum">
              <a:rPr lang="en-US" smtClean="0"/>
              <a:t>26</a:t>
            </a:fld>
            <a:endParaRPr lang="en-US"/>
          </a:p>
        </p:txBody>
      </p:sp>
      <p:pic>
        <p:nvPicPr>
          <p:cNvPr id="8" name="Content Placeholder 7">
            <a:extLst>
              <a:ext uri="{FF2B5EF4-FFF2-40B4-BE49-F238E27FC236}">
                <a16:creationId xmlns:a16="http://schemas.microsoft.com/office/drawing/2014/main" id="{15A90795-91D4-BB88-9852-9E83D31A643F}"/>
              </a:ext>
            </a:extLst>
          </p:cNvPr>
          <p:cNvPicPr>
            <a:picLocks noGrp="1" noChangeAspect="1"/>
          </p:cNvPicPr>
          <p:nvPr>
            <p:ph idx="1"/>
          </p:nvPr>
        </p:nvPicPr>
        <p:blipFill>
          <a:blip r:embed="rId3"/>
          <a:stretch>
            <a:fillRect/>
          </a:stretch>
        </p:blipFill>
        <p:spPr>
          <a:xfrm>
            <a:off x="582005" y="1786764"/>
            <a:ext cx="11027989" cy="3699636"/>
          </a:xfrm>
          <a:prstGeom prst="rect">
            <a:avLst/>
          </a:prstGeom>
        </p:spPr>
      </p:pic>
      <p:sp>
        <p:nvSpPr>
          <p:cNvPr id="9" name="Rectangle 8">
            <a:extLst>
              <a:ext uri="{FF2B5EF4-FFF2-40B4-BE49-F238E27FC236}">
                <a16:creationId xmlns:a16="http://schemas.microsoft.com/office/drawing/2014/main" id="{EAF3ABC8-253C-7082-B82F-A9D57AC51DA1}"/>
              </a:ext>
            </a:extLst>
          </p:cNvPr>
          <p:cNvSpPr/>
          <p:nvPr/>
        </p:nvSpPr>
        <p:spPr>
          <a:xfrm>
            <a:off x="6096000" y="4761781"/>
            <a:ext cx="5295900" cy="276045"/>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6215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71DF7-AFC6-9364-D874-7D67ED2ECC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73984-E551-3407-BD2A-DA295FF6F79E}"/>
              </a:ext>
            </a:extLst>
          </p:cNvPr>
          <p:cNvSpPr>
            <a:spLocks noGrp="1"/>
          </p:cNvSpPr>
          <p:nvPr>
            <p:ph type="title"/>
          </p:nvPr>
        </p:nvSpPr>
        <p:spPr/>
        <p:txBody>
          <a:bodyPr/>
          <a:lstStyle/>
          <a:p>
            <a:r>
              <a:rPr lang="en-US" dirty="0"/>
              <a:t>Where ids travel 5/5</a:t>
            </a:r>
          </a:p>
        </p:txBody>
      </p:sp>
      <p:sp>
        <p:nvSpPr>
          <p:cNvPr id="3" name="Footer Placeholder 2">
            <a:extLst>
              <a:ext uri="{FF2B5EF4-FFF2-40B4-BE49-F238E27FC236}">
                <a16:creationId xmlns:a16="http://schemas.microsoft.com/office/drawing/2014/main" id="{C0348C7D-7D28-1438-2892-1495EF263E26}"/>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662F1E51-557B-BAE4-ACB1-72B356B03797}"/>
              </a:ext>
            </a:extLst>
          </p:cNvPr>
          <p:cNvSpPr>
            <a:spLocks noGrp="1"/>
          </p:cNvSpPr>
          <p:nvPr>
            <p:ph type="sldNum" sz="quarter" idx="12"/>
          </p:nvPr>
        </p:nvSpPr>
        <p:spPr/>
        <p:txBody>
          <a:bodyPr/>
          <a:lstStyle/>
          <a:p>
            <a:fld id="{87E7843D-FF13-4365-9478-9625B70A2705}" type="slidenum">
              <a:rPr lang="en-US" smtClean="0"/>
              <a:t>27</a:t>
            </a:fld>
            <a:endParaRPr lang="en-US"/>
          </a:p>
        </p:txBody>
      </p:sp>
      <p:pic>
        <p:nvPicPr>
          <p:cNvPr id="8" name="Content Placeholder 7">
            <a:extLst>
              <a:ext uri="{FF2B5EF4-FFF2-40B4-BE49-F238E27FC236}">
                <a16:creationId xmlns:a16="http://schemas.microsoft.com/office/drawing/2014/main" id="{313B6E36-7124-7AE4-CAF9-D1DEB9BFA450}"/>
              </a:ext>
            </a:extLst>
          </p:cNvPr>
          <p:cNvPicPr>
            <a:picLocks noGrp="1" noChangeAspect="1"/>
          </p:cNvPicPr>
          <p:nvPr>
            <p:ph idx="1"/>
          </p:nvPr>
        </p:nvPicPr>
        <p:blipFill>
          <a:blip r:embed="rId3"/>
          <a:stretch>
            <a:fillRect/>
          </a:stretch>
        </p:blipFill>
        <p:spPr>
          <a:xfrm>
            <a:off x="700088" y="2041638"/>
            <a:ext cx="10691812" cy="3644673"/>
          </a:xfrm>
          <a:prstGeom prst="rect">
            <a:avLst/>
          </a:prstGeom>
        </p:spPr>
      </p:pic>
    </p:spTree>
    <p:extLst>
      <p:ext uri="{BB962C8B-B14F-4D97-AF65-F5344CB8AC3E}">
        <p14:creationId xmlns:p14="http://schemas.microsoft.com/office/powerpoint/2010/main" val="3815181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DC6F7-7334-9602-B9A7-039F4A728373}"/>
              </a:ext>
            </a:extLst>
          </p:cNvPr>
          <p:cNvSpPr>
            <a:spLocks noGrp="1"/>
          </p:cNvSpPr>
          <p:nvPr>
            <p:ph type="title"/>
          </p:nvPr>
        </p:nvSpPr>
        <p:spPr/>
        <p:txBody>
          <a:bodyPr/>
          <a:lstStyle/>
          <a:p>
            <a:r>
              <a:rPr lang="en-US" dirty="0"/>
              <a:t>Extension Confusion Recap</a:t>
            </a:r>
          </a:p>
        </p:txBody>
      </p:sp>
      <p:pic>
        <p:nvPicPr>
          <p:cNvPr id="7" name="Content Placeholder 6">
            <a:extLst>
              <a:ext uri="{FF2B5EF4-FFF2-40B4-BE49-F238E27FC236}">
                <a16:creationId xmlns:a16="http://schemas.microsoft.com/office/drawing/2014/main" id="{DA3A0B11-76DF-2785-8564-4090A246B4FD}"/>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27733" y="2486338"/>
            <a:ext cx="12047675" cy="1885323"/>
          </a:xfrm>
          <a:prstGeom prst="rect">
            <a:avLst/>
          </a:prstGeom>
        </p:spPr>
      </p:pic>
      <p:sp>
        <p:nvSpPr>
          <p:cNvPr id="4" name="Footer Placeholder 3">
            <a:extLst>
              <a:ext uri="{FF2B5EF4-FFF2-40B4-BE49-F238E27FC236}">
                <a16:creationId xmlns:a16="http://schemas.microsoft.com/office/drawing/2014/main" id="{C0D5B35D-634F-55F9-39B4-717F5AB056FD}"/>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71952CB1-8687-C56E-1E0C-467A2AF00246}"/>
              </a:ext>
            </a:extLst>
          </p:cNvPr>
          <p:cNvSpPr>
            <a:spLocks noGrp="1"/>
          </p:cNvSpPr>
          <p:nvPr>
            <p:ph type="sldNum" sz="quarter" idx="12"/>
          </p:nvPr>
        </p:nvSpPr>
        <p:spPr/>
        <p:txBody>
          <a:bodyPr/>
          <a:lstStyle/>
          <a:p>
            <a:fld id="{87E7843D-FF13-4365-9478-9625B70A2705}" type="slidenum">
              <a:rPr lang="en-US" smtClean="0"/>
              <a:t>28</a:t>
            </a:fld>
            <a:endParaRPr lang="en-US"/>
          </a:p>
        </p:txBody>
      </p:sp>
    </p:spTree>
    <p:extLst>
      <p:ext uri="{BB962C8B-B14F-4D97-AF65-F5344CB8AC3E}">
        <p14:creationId xmlns:p14="http://schemas.microsoft.com/office/powerpoint/2010/main" val="930770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48520-EA21-AA8B-7CDE-414CFAEF1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ABFA5-425F-0663-977A-0BEAFEF472BE}"/>
              </a:ext>
            </a:extLst>
          </p:cNvPr>
          <p:cNvSpPr>
            <a:spLocks noGrp="1"/>
          </p:cNvSpPr>
          <p:nvPr>
            <p:ph type="title"/>
          </p:nvPr>
        </p:nvSpPr>
        <p:spPr/>
        <p:txBody>
          <a:bodyPr/>
          <a:lstStyle/>
          <a:p>
            <a:r>
              <a:rPr lang="en-US" dirty="0"/>
              <a:t>Finding Claimable IDs in the wild</a:t>
            </a:r>
          </a:p>
        </p:txBody>
      </p:sp>
      <p:pic>
        <p:nvPicPr>
          <p:cNvPr id="5" name="Content Placeholder 4">
            <a:extLst>
              <a:ext uri="{FF2B5EF4-FFF2-40B4-BE49-F238E27FC236}">
                <a16:creationId xmlns:a16="http://schemas.microsoft.com/office/drawing/2014/main" id="{58AA1D9C-5E36-B379-382A-BF4DF1483FBE}"/>
              </a:ext>
            </a:extLst>
          </p:cNvPr>
          <p:cNvPicPr>
            <a:picLocks noGrp="1" noChangeAspect="1"/>
          </p:cNvPicPr>
          <p:nvPr>
            <p:ph idx="1"/>
          </p:nvPr>
        </p:nvPicPr>
        <p:blipFill>
          <a:blip r:embed="rId3"/>
          <a:stretch>
            <a:fillRect/>
          </a:stretch>
        </p:blipFill>
        <p:spPr>
          <a:xfrm>
            <a:off x="700635" y="1868558"/>
            <a:ext cx="11203380" cy="3831774"/>
          </a:xfrm>
          <a:prstGeom prst="rect">
            <a:avLst/>
          </a:prstGeom>
        </p:spPr>
      </p:pic>
      <p:sp>
        <p:nvSpPr>
          <p:cNvPr id="3" name="Footer Placeholder 2">
            <a:extLst>
              <a:ext uri="{FF2B5EF4-FFF2-40B4-BE49-F238E27FC236}">
                <a16:creationId xmlns:a16="http://schemas.microsoft.com/office/drawing/2014/main" id="{89D55E45-72CC-1259-DF29-EC80DC775B31}"/>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47D305FC-B8B3-4E90-319D-3F1ECC6F6D16}"/>
              </a:ext>
            </a:extLst>
          </p:cNvPr>
          <p:cNvSpPr>
            <a:spLocks noGrp="1"/>
          </p:cNvSpPr>
          <p:nvPr>
            <p:ph type="sldNum" sz="quarter" idx="12"/>
          </p:nvPr>
        </p:nvSpPr>
        <p:spPr/>
        <p:txBody>
          <a:bodyPr/>
          <a:lstStyle/>
          <a:p>
            <a:fld id="{87E7843D-FF13-4365-9478-9625B70A2705}" type="slidenum">
              <a:rPr lang="en-US" smtClean="0"/>
              <a:t>29</a:t>
            </a:fld>
            <a:endParaRPr lang="en-US"/>
          </a:p>
        </p:txBody>
      </p:sp>
      <p:sp>
        <p:nvSpPr>
          <p:cNvPr id="6" name="Rectangle 5">
            <a:extLst>
              <a:ext uri="{FF2B5EF4-FFF2-40B4-BE49-F238E27FC236}">
                <a16:creationId xmlns:a16="http://schemas.microsoft.com/office/drawing/2014/main" id="{3FD32A37-F4C5-D2E0-3A72-F190AC28B8BD}"/>
              </a:ext>
            </a:extLst>
          </p:cNvPr>
          <p:cNvSpPr/>
          <p:nvPr/>
        </p:nvSpPr>
        <p:spPr>
          <a:xfrm>
            <a:off x="6320118" y="4222376"/>
            <a:ext cx="4598894" cy="403412"/>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89541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E816A-E412-C9EC-CA7E-9DDEE14E29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1676EA-B0D9-79E6-CC91-29ADAA87455C}"/>
              </a:ext>
            </a:extLst>
          </p:cNvPr>
          <p:cNvSpPr>
            <a:spLocks noGrp="1"/>
          </p:cNvSpPr>
          <p:nvPr>
            <p:ph type="title"/>
          </p:nvPr>
        </p:nvSpPr>
        <p:spPr/>
        <p:txBody>
          <a:bodyPr/>
          <a:lstStyle/>
          <a:p>
            <a:r>
              <a:rPr lang="en-US" dirty="0"/>
              <a:t>Results from scanning</a:t>
            </a:r>
          </a:p>
        </p:txBody>
      </p:sp>
      <p:sp>
        <p:nvSpPr>
          <p:cNvPr id="3" name="Footer Placeholder 2">
            <a:extLst>
              <a:ext uri="{FF2B5EF4-FFF2-40B4-BE49-F238E27FC236}">
                <a16:creationId xmlns:a16="http://schemas.microsoft.com/office/drawing/2014/main" id="{5D149423-B073-468B-612E-C8D25582275C}"/>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27BBB9E1-B693-CD1D-14CA-49512C0F3A26}"/>
              </a:ext>
            </a:extLst>
          </p:cNvPr>
          <p:cNvSpPr>
            <a:spLocks noGrp="1"/>
          </p:cNvSpPr>
          <p:nvPr>
            <p:ph type="sldNum" sz="quarter" idx="12"/>
          </p:nvPr>
        </p:nvSpPr>
        <p:spPr/>
        <p:txBody>
          <a:bodyPr/>
          <a:lstStyle/>
          <a:p>
            <a:fld id="{87E7843D-FF13-4365-9478-9625B70A2705}" type="slidenum">
              <a:rPr lang="en-US" smtClean="0"/>
              <a:t>30</a:t>
            </a:fld>
            <a:endParaRPr lang="en-US"/>
          </a:p>
        </p:txBody>
      </p:sp>
      <p:pic>
        <p:nvPicPr>
          <p:cNvPr id="8" name="Content Placeholder 7">
            <a:extLst>
              <a:ext uri="{FF2B5EF4-FFF2-40B4-BE49-F238E27FC236}">
                <a16:creationId xmlns:a16="http://schemas.microsoft.com/office/drawing/2014/main" id="{DC52356F-F0D4-D5AB-17B5-1BBBAF415A87}"/>
              </a:ext>
            </a:extLst>
          </p:cNvPr>
          <p:cNvPicPr>
            <a:picLocks noGrp="1" noChangeAspect="1"/>
          </p:cNvPicPr>
          <p:nvPr>
            <p:ph idx="1"/>
          </p:nvPr>
        </p:nvPicPr>
        <p:blipFill>
          <a:blip r:embed="rId3"/>
          <a:stretch>
            <a:fillRect/>
          </a:stretch>
        </p:blipFill>
        <p:spPr>
          <a:xfrm>
            <a:off x="700088" y="2243453"/>
            <a:ext cx="10691812" cy="3321728"/>
          </a:xfrm>
          <a:prstGeom prst="rect">
            <a:avLst/>
          </a:prstGeom>
        </p:spPr>
      </p:pic>
    </p:spTree>
    <p:extLst>
      <p:ext uri="{BB962C8B-B14F-4D97-AF65-F5344CB8AC3E}">
        <p14:creationId xmlns:p14="http://schemas.microsoft.com/office/powerpoint/2010/main" val="2201176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316B2-63C6-9B4A-C9E5-8489BD238D27}"/>
              </a:ext>
            </a:extLst>
          </p:cNvPr>
          <p:cNvSpPr>
            <a:spLocks noGrp="1"/>
          </p:cNvSpPr>
          <p:nvPr>
            <p:ph type="title"/>
          </p:nvPr>
        </p:nvSpPr>
        <p:spPr/>
        <p:txBody>
          <a:bodyPr/>
          <a:lstStyle/>
          <a:p>
            <a:r>
              <a:rPr lang="en-US" dirty="0"/>
              <a:t>ENM - Ethical Non-Malware</a:t>
            </a:r>
          </a:p>
        </p:txBody>
      </p:sp>
      <p:pic>
        <p:nvPicPr>
          <p:cNvPr id="4" name="Content Placeholder 3">
            <a:extLst>
              <a:ext uri="{FF2B5EF4-FFF2-40B4-BE49-F238E27FC236}">
                <a16:creationId xmlns:a16="http://schemas.microsoft.com/office/drawing/2014/main" id="{FF7071DE-1B90-0EF4-7DAB-B9245D61E9B2}"/>
              </a:ext>
            </a:extLst>
          </p:cNvPr>
          <p:cNvPicPr>
            <a:picLocks noGrp="1" noChangeAspect="1"/>
          </p:cNvPicPr>
          <p:nvPr>
            <p:ph idx="1"/>
          </p:nvPr>
        </p:nvPicPr>
        <p:blipFill>
          <a:blip r:embed="rId3"/>
          <a:stretch>
            <a:fillRect/>
          </a:stretch>
        </p:blipFill>
        <p:spPr>
          <a:xfrm>
            <a:off x="1242002" y="1997032"/>
            <a:ext cx="9758295" cy="3740150"/>
          </a:xfrm>
          <a:prstGeom prst="rect">
            <a:avLst/>
          </a:prstGeom>
        </p:spPr>
      </p:pic>
      <p:sp>
        <p:nvSpPr>
          <p:cNvPr id="3" name="Footer Placeholder 2">
            <a:extLst>
              <a:ext uri="{FF2B5EF4-FFF2-40B4-BE49-F238E27FC236}">
                <a16:creationId xmlns:a16="http://schemas.microsoft.com/office/drawing/2014/main" id="{68AE0DAE-74BD-102A-9981-C4B0FD29B49A}"/>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4BD05A45-36E5-6B3D-F494-59A0D5698B14}"/>
              </a:ext>
            </a:extLst>
          </p:cNvPr>
          <p:cNvSpPr>
            <a:spLocks noGrp="1"/>
          </p:cNvSpPr>
          <p:nvPr>
            <p:ph type="sldNum" sz="quarter" idx="12"/>
          </p:nvPr>
        </p:nvSpPr>
        <p:spPr/>
        <p:txBody>
          <a:bodyPr/>
          <a:lstStyle/>
          <a:p>
            <a:fld id="{87E7843D-FF13-4365-9478-9625B70A2705}" type="slidenum">
              <a:rPr lang="en-US" smtClean="0"/>
              <a:t>31</a:t>
            </a:fld>
            <a:endParaRPr lang="en-US"/>
          </a:p>
        </p:txBody>
      </p:sp>
    </p:spTree>
    <p:extLst>
      <p:ext uri="{BB962C8B-B14F-4D97-AF65-F5344CB8AC3E}">
        <p14:creationId xmlns:p14="http://schemas.microsoft.com/office/powerpoint/2010/main" val="1617980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D47B8-2A76-5157-96D2-35A502E9D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B0A56-3614-4D94-ACD4-2EB37B60D322}"/>
              </a:ext>
            </a:extLst>
          </p:cNvPr>
          <p:cNvSpPr>
            <a:spLocks noGrp="1"/>
          </p:cNvSpPr>
          <p:nvPr>
            <p:ph type="title"/>
          </p:nvPr>
        </p:nvSpPr>
        <p:spPr/>
        <p:txBody>
          <a:bodyPr/>
          <a:lstStyle/>
          <a:p>
            <a:r>
              <a:rPr lang="en-US" dirty="0"/>
              <a:t>What did the callbacks look like?</a:t>
            </a:r>
          </a:p>
        </p:txBody>
      </p:sp>
      <p:sp>
        <p:nvSpPr>
          <p:cNvPr id="3" name="Footer Placeholder 2">
            <a:extLst>
              <a:ext uri="{FF2B5EF4-FFF2-40B4-BE49-F238E27FC236}">
                <a16:creationId xmlns:a16="http://schemas.microsoft.com/office/drawing/2014/main" id="{E3A9C581-9927-D500-268C-B24F1FA0E003}"/>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D48C4024-2910-88D8-8C56-88571EB94988}"/>
              </a:ext>
            </a:extLst>
          </p:cNvPr>
          <p:cNvSpPr>
            <a:spLocks noGrp="1"/>
          </p:cNvSpPr>
          <p:nvPr>
            <p:ph type="sldNum" sz="quarter" idx="12"/>
          </p:nvPr>
        </p:nvSpPr>
        <p:spPr/>
        <p:txBody>
          <a:bodyPr/>
          <a:lstStyle/>
          <a:p>
            <a:fld id="{87E7843D-FF13-4365-9478-9625B70A2705}" type="slidenum">
              <a:rPr lang="en-US" smtClean="0"/>
              <a:t>32</a:t>
            </a:fld>
            <a:endParaRPr lang="en-US"/>
          </a:p>
        </p:txBody>
      </p:sp>
      <p:pic>
        <p:nvPicPr>
          <p:cNvPr id="8" name="Content Placeholder 7">
            <a:extLst>
              <a:ext uri="{FF2B5EF4-FFF2-40B4-BE49-F238E27FC236}">
                <a16:creationId xmlns:a16="http://schemas.microsoft.com/office/drawing/2014/main" id="{D35BEDD9-9740-AB91-6A82-43E28C4053D7}"/>
              </a:ext>
            </a:extLst>
          </p:cNvPr>
          <p:cNvPicPr>
            <a:picLocks noGrp="1" noChangeAspect="1"/>
          </p:cNvPicPr>
          <p:nvPr>
            <p:ph idx="1"/>
          </p:nvPr>
        </p:nvPicPr>
        <p:blipFill>
          <a:blip r:embed="rId3"/>
          <a:stretch>
            <a:fillRect/>
          </a:stretch>
        </p:blipFill>
        <p:spPr>
          <a:xfrm>
            <a:off x="700088" y="2299147"/>
            <a:ext cx="10691812" cy="3586856"/>
          </a:xfrm>
          <a:prstGeom prst="rect">
            <a:avLst/>
          </a:prstGeom>
        </p:spPr>
      </p:pic>
    </p:spTree>
    <p:extLst>
      <p:ext uri="{BB962C8B-B14F-4D97-AF65-F5344CB8AC3E}">
        <p14:creationId xmlns:p14="http://schemas.microsoft.com/office/powerpoint/2010/main" val="3012857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A2D9F-B1CC-294D-B204-426A23349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FE9CEA-F319-5FE8-E84D-9CE452C38609}"/>
              </a:ext>
            </a:extLst>
          </p:cNvPr>
          <p:cNvSpPr>
            <a:spLocks noGrp="1"/>
          </p:cNvSpPr>
          <p:nvPr>
            <p:ph type="title"/>
          </p:nvPr>
        </p:nvSpPr>
        <p:spPr/>
        <p:txBody>
          <a:bodyPr/>
          <a:lstStyle/>
          <a:p>
            <a:r>
              <a:rPr lang="en-US" dirty="0"/>
              <a:t>End Results</a:t>
            </a:r>
          </a:p>
        </p:txBody>
      </p:sp>
      <p:sp>
        <p:nvSpPr>
          <p:cNvPr id="3" name="Footer Placeholder 2">
            <a:extLst>
              <a:ext uri="{FF2B5EF4-FFF2-40B4-BE49-F238E27FC236}">
                <a16:creationId xmlns:a16="http://schemas.microsoft.com/office/drawing/2014/main" id="{0C3FD5AB-F097-7F52-A18F-0AEA0E7B3E4D}"/>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126A7CB9-43CF-ABF0-2476-BDD44C48278D}"/>
              </a:ext>
            </a:extLst>
          </p:cNvPr>
          <p:cNvSpPr>
            <a:spLocks noGrp="1"/>
          </p:cNvSpPr>
          <p:nvPr>
            <p:ph type="sldNum" sz="quarter" idx="12"/>
          </p:nvPr>
        </p:nvSpPr>
        <p:spPr/>
        <p:txBody>
          <a:bodyPr/>
          <a:lstStyle/>
          <a:p>
            <a:fld id="{87E7843D-FF13-4365-9478-9625B70A2705}" type="slidenum">
              <a:rPr lang="en-US" smtClean="0"/>
              <a:t>33</a:t>
            </a:fld>
            <a:endParaRPr lang="en-US"/>
          </a:p>
        </p:txBody>
      </p:sp>
      <p:pic>
        <p:nvPicPr>
          <p:cNvPr id="7" name="Content Placeholder 6">
            <a:extLst>
              <a:ext uri="{FF2B5EF4-FFF2-40B4-BE49-F238E27FC236}">
                <a16:creationId xmlns:a16="http://schemas.microsoft.com/office/drawing/2014/main" id="{AB6618D8-DB3F-4DD6-6B9C-56984B677F71}"/>
              </a:ext>
            </a:extLst>
          </p:cNvPr>
          <p:cNvPicPr>
            <a:picLocks noGrp="1" noChangeAspect="1"/>
          </p:cNvPicPr>
          <p:nvPr>
            <p:ph idx="1"/>
          </p:nvPr>
        </p:nvPicPr>
        <p:blipFill>
          <a:blip r:embed="rId3"/>
          <a:stretch>
            <a:fillRect/>
          </a:stretch>
        </p:blipFill>
        <p:spPr>
          <a:xfrm>
            <a:off x="1559498" y="1753678"/>
            <a:ext cx="9073004" cy="4271873"/>
          </a:xfrm>
          <a:prstGeom prst="rect">
            <a:avLst/>
          </a:prstGeom>
        </p:spPr>
      </p:pic>
    </p:spTree>
    <p:extLst>
      <p:ext uri="{BB962C8B-B14F-4D97-AF65-F5344CB8AC3E}">
        <p14:creationId xmlns:p14="http://schemas.microsoft.com/office/powerpoint/2010/main" val="38779505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2A56D-BCC8-8ADE-7621-8CD10EA3E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4BD6F-B87A-3950-9330-273FE7AE859E}"/>
              </a:ext>
            </a:extLst>
          </p:cNvPr>
          <p:cNvSpPr>
            <a:spLocks noGrp="1"/>
          </p:cNvSpPr>
          <p:nvPr>
            <p:ph type="title"/>
          </p:nvPr>
        </p:nvSpPr>
        <p:spPr/>
        <p:txBody>
          <a:bodyPr/>
          <a:lstStyle/>
          <a:p>
            <a:r>
              <a:rPr lang="en-US" dirty="0"/>
              <a:t>End Results By the numbers</a:t>
            </a:r>
          </a:p>
        </p:txBody>
      </p:sp>
      <p:sp>
        <p:nvSpPr>
          <p:cNvPr id="3" name="Footer Placeholder 2">
            <a:extLst>
              <a:ext uri="{FF2B5EF4-FFF2-40B4-BE49-F238E27FC236}">
                <a16:creationId xmlns:a16="http://schemas.microsoft.com/office/drawing/2014/main" id="{AFF3E524-8D99-9A01-8910-4C155F39D3FF}"/>
              </a:ext>
            </a:extLst>
          </p:cNvPr>
          <p:cNvSpPr>
            <a:spLocks noGrp="1"/>
          </p:cNvSpPr>
          <p:nvPr>
            <p:ph type="ftr" sz="quarter" idx="11"/>
          </p:nvPr>
        </p:nvSpPr>
        <p:spPr/>
        <p:txBody>
          <a:bodyPr/>
          <a:lstStyle/>
          <a:p>
            <a:r>
              <a:rPr lang="en-US"/>
              <a:t>Install Me Maybe - Raphael Silva - DEF CON 34</a:t>
            </a:r>
            <a:endParaRPr lang="en-US" dirty="0"/>
          </a:p>
        </p:txBody>
      </p:sp>
      <p:sp>
        <p:nvSpPr>
          <p:cNvPr id="4" name="Slide Number Placeholder 3">
            <a:extLst>
              <a:ext uri="{FF2B5EF4-FFF2-40B4-BE49-F238E27FC236}">
                <a16:creationId xmlns:a16="http://schemas.microsoft.com/office/drawing/2014/main" id="{C82338AF-974B-6093-BD0B-25EB107D5198}"/>
              </a:ext>
            </a:extLst>
          </p:cNvPr>
          <p:cNvSpPr>
            <a:spLocks noGrp="1"/>
          </p:cNvSpPr>
          <p:nvPr>
            <p:ph type="sldNum" sz="quarter" idx="12"/>
          </p:nvPr>
        </p:nvSpPr>
        <p:spPr/>
        <p:txBody>
          <a:bodyPr/>
          <a:lstStyle/>
          <a:p>
            <a:fld id="{87E7843D-FF13-4365-9478-9625B70A2705}" type="slidenum">
              <a:rPr lang="en-US" smtClean="0"/>
              <a:t>34</a:t>
            </a:fld>
            <a:endParaRPr lang="en-US"/>
          </a:p>
        </p:txBody>
      </p:sp>
      <p:pic>
        <p:nvPicPr>
          <p:cNvPr id="7" name="Content Placeholder 6">
            <a:extLst>
              <a:ext uri="{FF2B5EF4-FFF2-40B4-BE49-F238E27FC236}">
                <a16:creationId xmlns:a16="http://schemas.microsoft.com/office/drawing/2014/main" id="{71577F47-E5B6-7442-F08D-14CD61960629}"/>
              </a:ext>
            </a:extLst>
          </p:cNvPr>
          <p:cNvPicPr>
            <a:picLocks noGrp="1" noChangeAspect="1"/>
          </p:cNvPicPr>
          <p:nvPr>
            <p:ph idx="1"/>
          </p:nvPr>
        </p:nvPicPr>
        <p:blipFill>
          <a:blip r:embed="rId3"/>
          <a:stretch>
            <a:fillRect/>
          </a:stretch>
        </p:blipFill>
        <p:spPr>
          <a:xfrm>
            <a:off x="940908" y="1621766"/>
            <a:ext cx="10310184" cy="4321834"/>
          </a:xfrm>
          <a:prstGeom prst="rect">
            <a:avLst/>
          </a:prstGeom>
        </p:spPr>
      </p:pic>
    </p:spTree>
    <p:extLst>
      <p:ext uri="{BB962C8B-B14F-4D97-AF65-F5344CB8AC3E}">
        <p14:creationId xmlns:p14="http://schemas.microsoft.com/office/powerpoint/2010/main" val="4925311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2E39D-179A-C25C-18BB-ED6CD7A13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C3DB6-D695-57B2-DAA0-9E004F13E8E2}"/>
              </a:ext>
            </a:extLst>
          </p:cNvPr>
          <p:cNvSpPr>
            <a:spLocks noGrp="1"/>
          </p:cNvSpPr>
          <p:nvPr>
            <p:ph type="title"/>
          </p:nvPr>
        </p:nvSpPr>
        <p:spPr/>
        <p:txBody>
          <a:bodyPr/>
          <a:lstStyle/>
          <a:p>
            <a:r>
              <a:rPr lang="en-US" dirty="0"/>
              <a:t>Last year…</a:t>
            </a:r>
          </a:p>
        </p:txBody>
      </p:sp>
      <p:sp>
        <p:nvSpPr>
          <p:cNvPr id="5" name="Footer Placeholder 4">
            <a:extLst>
              <a:ext uri="{FF2B5EF4-FFF2-40B4-BE49-F238E27FC236}">
                <a16:creationId xmlns:a16="http://schemas.microsoft.com/office/drawing/2014/main" id="{10B973A2-7C50-8B56-6FE3-23780C30A0A6}"/>
              </a:ext>
            </a:extLst>
          </p:cNvPr>
          <p:cNvSpPr>
            <a:spLocks noGrp="1"/>
          </p:cNvSpPr>
          <p:nvPr>
            <p:ph type="ftr" sz="quarter" idx="11"/>
          </p:nvPr>
        </p:nvSpPr>
        <p:spPr/>
        <p:txBody>
          <a:bodyPr/>
          <a:lstStyle/>
          <a:p>
            <a:r>
              <a:rPr lang="en-US"/>
              <a:t>Install Me Maybe - Raphael Silva - DEF CON 34</a:t>
            </a:r>
            <a:endParaRPr lang="en-US" dirty="0"/>
          </a:p>
        </p:txBody>
      </p:sp>
      <p:sp>
        <p:nvSpPr>
          <p:cNvPr id="6" name="Slide Number Placeholder 5">
            <a:extLst>
              <a:ext uri="{FF2B5EF4-FFF2-40B4-BE49-F238E27FC236}">
                <a16:creationId xmlns:a16="http://schemas.microsoft.com/office/drawing/2014/main" id="{A2C7C4AB-8A1D-B8D4-A43E-AB061426AAEF}"/>
              </a:ext>
            </a:extLst>
          </p:cNvPr>
          <p:cNvSpPr>
            <a:spLocks noGrp="1"/>
          </p:cNvSpPr>
          <p:nvPr>
            <p:ph type="sldNum" sz="quarter" idx="12"/>
          </p:nvPr>
        </p:nvSpPr>
        <p:spPr/>
        <p:txBody>
          <a:bodyPr/>
          <a:lstStyle/>
          <a:p>
            <a:fld id="{87E7843D-FF13-4365-9478-9625B70A2705}" type="slidenum">
              <a:rPr lang="en-US" smtClean="0"/>
              <a:t>35</a:t>
            </a:fld>
            <a:endParaRPr lang="en-US"/>
          </a:p>
        </p:txBody>
      </p:sp>
      <p:pic>
        <p:nvPicPr>
          <p:cNvPr id="9" name="Content Placeholder 8">
            <a:extLst>
              <a:ext uri="{FF2B5EF4-FFF2-40B4-BE49-F238E27FC236}">
                <a16:creationId xmlns:a16="http://schemas.microsoft.com/office/drawing/2014/main" id="{B294A230-4D07-8C4E-9C87-A5BD9157A1B6}"/>
              </a:ext>
            </a:extLst>
          </p:cNvPr>
          <p:cNvPicPr>
            <a:picLocks noGrp="1" noChangeAspect="1"/>
          </p:cNvPicPr>
          <p:nvPr>
            <p:ph idx="1"/>
          </p:nvPr>
        </p:nvPicPr>
        <p:blipFill>
          <a:blip r:embed="rId3"/>
          <a:stretch>
            <a:fillRect/>
          </a:stretch>
        </p:blipFill>
        <p:spPr>
          <a:xfrm>
            <a:off x="700088" y="2240231"/>
            <a:ext cx="10691812" cy="3704688"/>
          </a:xfrm>
          <a:prstGeom prst="rect">
            <a:avLst/>
          </a:prstGeom>
        </p:spPr>
      </p:pic>
    </p:spTree>
    <p:extLst>
      <p:ext uri="{BB962C8B-B14F-4D97-AF65-F5344CB8AC3E}">
        <p14:creationId xmlns:p14="http://schemas.microsoft.com/office/powerpoint/2010/main" val="21703732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91E3-1B9B-607D-6D8D-552558762E12}"/>
              </a:ext>
            </a:extLst>
          </p:cNvPr>
          <p:cNvSpPr>
            <a:spLocks noGrp="1"/>
          </p:cNvSpPr>
          <p:nvPr>
            <p:ph type="title"/>
          </p:nvPr>
        </p:nvSpPr>
        <p:spPr/>
        <p:txBody>
          <a:bodyPr/>
          <a:lstStyle/>
          <a:p>
            <a:r>
              <a:rPr lang="en-US" dirty="0"/>
              <a:t>4 Months Later</a:t>
            </a:r>
          </a:p>
        </p:txBody>
      </p:sp>
      <p:pic>
        <p:nvPicPr>
          <p:cNvPr id="8" name="Content Placeholder 7">
            <a:extLst>
              <a:ext uri="{FF2B5EF4-FFF2-40B4-BE49-F238E27FC236}">
                <a16:creationId xmlns:a16="http://schemas.microsoft.com/office/drawing/2014/main" id="{6BA26CBD-C658-A35D-C0C0-C3B6AC5CDE0E}"/>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1712517" y="1619069"/>
            <a:ext cx="8766966" cy="4472942"/>
          </a:xfrm>
          <a:prstGeom prst="rect">
            <a:avLst/>
          </a:prstGeom>
        </p:spPr>
      </p:pic>
      <p:sp>
        <p:nvSpPr>
          <p:cNvPr id="4" name="Footer Placeholder 3">
            <a:extLst>
              <a:ext uri="{FF2B5EF4-FFF2-40B4-BE49-F238E27FC236}">
                <a16:creationId xmlns:a16="http://schemas.microsoft.com/office/drawing/2014/main" id="{9EBCD4A0-2B26-B5D4-656D-270380D184E9}"/>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D6345CDB-7CD7-9A62-1792-2876FA030A67}"/>
              </a:ext>
            </a:extLst>
          </p:cNvPr>
          <p:cNvSpPr>
            <a:spLocks noGrp="1"/>
          </p:cNvSpPr>
          <p:nvPr>
            <p:ph type="sldNum" sz="quarter" idx="12"/>
          </p:nvPr>
        </p:nvSpPr>
        <p:spPr/>
        <p:txBody>
          <a:bodyPr/>
          <a:lstStyle/>
          <a:p>
            <a:fld id="{87E7843D-FF13-4365-9478-9625B70A2705}" type="slidenum">
              <a:rPr lang="en-US" smtClean="0"/>
              <a:t>36</a:t>
            </a:fld>
            <a:endParaRPr lang="en-US"/>
          </a:p>
        </p:txBody>
      </p:sp>
    </p:spTree>
    <p:extLst>
      <p:ext uri="{BB962C8B-B14F-4D97-AF65-F5344CB8AC3E}">
        <p14:creationId xmlns:p14="http://schemas.microsoft.com/office/powerpoint/2010/main" val="27209218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61BE-5FA3-5BB4-E7FE-11A81C23B84D}"/>
              </a:ext>
            </a:extLst>
          </p:cNvPr>
          <p:cNvSpPr>
            <a:spLocks noGrp="1"/>
          </p:cNvSpPr>
          <p:nvPr>
            <p:ph type="title"/>
          </p:nvPr>
        </p:nvSpPr>
        <p:spPr/>
        <p:txBody>
          <a:bodyPr/>
          <a:lstStyle/>
          <a:p>
            <a:r>
              <a:rPr lang="en-US" dirty="0"/>
              <a:t>People are catching up</a:t>
            </a:r>
          </a:p>
        </p:txBody>
      </p:sp>
      <p:pic>
        <p:nvPicPr>
          <p:cNvPr id="6" name="Content Placeholder 5">
            <a:extLst>
              <a:ext uri="{FF2B5EF4-FFF2-40B4-BE49-F238E27FC236}">
                <a16:creationId xmlns:a16="http://schemas.microsoft.com/office/drawing/2014/main" id="{4C5C018B-0E1C-A845-3B5C-5588F0694E95}"/>
              </a:ext>
            </a:extLst>
          </p:cNvPr>
          <p:cNvPicPr>
            <a:picLocks noGrp="1" noChangeAspect="1"/>
          </p:cNvPicPr>
          <p:nvPr>
            <p:ph idx="1"/>
          </p:nvPr>
        </p:nvPicPr>
        <p:blipFill>
          <a:blip r:embed="rId3"/>
          <a:stretch>
            <a:fillRect/>
          </a:stretch>
        </p:blipFill>
        <p:spPr>
          <a:xfrm>
            <a:off x="931911" y="2222500"/>
            <a:ext cx="10228165" cy="3740150"/>
          </a:xfrm>
          <a:prstGeom prst="rect">
            <a:avLst/>
          </a:prstGeom>
        </p:spPr>
      </p:pic>
      <p:sp>
        <p:nvSpPr>
          <p:cNvPr id="4" name="Footer Placeholder 3">
            <a:extLst>
              <a:ext uri="{FF2B5EF4-FFF2-40B4-BE49-F238E27FC236}">
                <a16:creationId xmlns:a16="http://schemas.microsoft.com/office/drawing/2014/main" id="{6D6E6C69-06F3-8E8E-C816-226C8B9113CB}"/>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5D312331-AD60-F4B7-DC35-8D156F8DB3A4}"/>
              </a:ext>
            </a:extLst>
          </p:cNvPr>
          <p:cNvSpPr>
            <a:spLocks noGrp="1"/>
          </p:cNvSpPr>
          <p:nvPr>
            <p:ph type="sldNum" sz="quarter" idx="12"/>
          </p:nvPr>
        </p:nvSpPr>
        <p:spPr/>
        <p:txBody>
          <a:bodyPr/>
          <a:lstStyle/>
          <a:p>
            <a:fld id="{87E7843D-FF13-4365-9478-9625B70A2705}" type="slidenum">
              <a:rPr lang="en-US" smtClean="0"/>
              <a:t>37</a:t>
            </a:fld>
            <a:endParaRPr lang="en-US"/>
          </a:p>
        </p:txBody>
      </p:sp>
    </p:spTree>
    <p:extLst>
      <p:ext uri="{BB962C8B-B14F-4D97-AF65-F5344CB8AC3E}">
        <p14:creationId xmlns:p14="http://schemas.microsoft.com/office/powerpoint/2010/main" val="31138352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96B3-E625-CE4C-CB69-2E955C823FE5}"/>
              </a:ext>
            </a:extLst>
          </p:cNvPr>
          <p:cNvSpPr>
            <a:spLocks noGrp="1"/>
          </p:cNvSpPr>
          <p:nvPr>
            <p:ph type="title"/>
          </p:nvPr>
        </p:nvSpPr>
        <p:spPr/>
        <p:txBody>
          <a:bodyPr/>
          <a:lstStyle/>
          <a:p>
            <a:r>
              <a:rPr lang="en-US" dirty="0"/>
              <a:t>Disclosure process - Reports</a:t>
            </a:r>
          </a:p>
        </p:txBody>
      </p:sp>
      <p:sp>
        <p:nvSpPr>
          <p:cNvPr id="3" name="Content Placeholder 2">
            <a:extLst>
              <a:ext uri="{FF2B5EF4-FFF2-40B4-BE49-F238E27FC236}">
                <a16:creationId xmlns:a16="http://schemas.microsoft.com/office/drawing/2014/main" id="{EC033CDC-9560-41F0-5504-BE7DEB297701}"/>
              </a:ext>
            </a:extLst>
          </p:cNvPr>
          <p:cNvSpPr>
            <a:spLocks noGrp="1"/>
          </p:cNvSpPr>
          <p:nvPr>
            <p:ph idx="1"/>
          </p:nvPr>
        </p:nvSpPr>
        <p:spPr/>
        <p:txBody>
          <a:bodyPr/>
          <a:lstStyle/>
          <a:p>
            <a:r>
              <a:rPr lang="en-US" dirty="0"/>
              <a:t>Sensitive nature of the whole thing</a:t>
            </a:r>
          </a:p>
          <a:p>
            <a:r>
              <a:rPr lang="en-US" dirty="0"/>
              <a:t>Sheer number of cases to go through</a:t>
            </a:r>
          </a:p>
          <a:p>
            <a:r>
              <a:rPr lang="en-US" dirty="0"/>
              <a:t>Novelty reports to most companies </a:t>
            </a:r>
            <a:r>
              <a:rPr lang="en-US" dirty="0">
                <a:sym typeface="Wingdings" pitchFamily="2" charset="2"/>
              </a:rPr>
              <a:t> Skepticism</a:t>
            </a:r>
          </a:p>
          <a:p>
            <a:pPr marL="0" indent="0">
              <a:buNone/>
            </a:pPr>
            <a:endParaRPr lang="en-US" dirty="0">
              <a:sym typeface="Wingdings" pitchFamily="2" charset="2"/>
            </a:endParaRPr>
          </a:p>
          <a:p>
            <a:pPr marL="0" indent="0">
              <a:buNone/>
            </a:pPr>
            <a:r>
              <a:rPr lang="en-US" dirty="0">
                <a:sym typeface="Wingdings" pitchFamily="2" charset="2"/>
              </a:rPr>
              <a:t>You also have to deal with…</a:t>
            </a:r>
          </a:p>
          <a:p>
            <a:pPr marL="0" indent="0">
              <a:buNone/>
            </a:pPr>
            <a:endParaRPr lang="en-US" dirty="0">
              <a:sym typeface="Wingdings" pitchFamily="2" charset="2"/>
            </a:endParaRPr>
          </a:p>
          <a:p>
            <a:r>
              <a:rPr lang="en-US" dirty="0">
                <a:sym typeface="Wingdings" pitchFamily="2" charset="2"/>
              </a:rPr>
              <a:t>Slow triage (influx of slop reports)</a:t>
            </a:r>
          </a:p>
          <a:p>
            <a:r>
              <a:rPr lang="en-US" dirty="0">
                <a:sym typeface="Wingdings" pitchFamily="2" charset="2"/>
              </a:rPr>
              <a:t>Disputes (LOTS of re-explaining the issue)</a:t>
            </a:r>
          </a:p>
          <a:p>
            <a:endParaRPr lang="en-US" dirty="0"/>
          </a:p>
        </p:txBody>
      </p:sp>
      <p:sp>
        <p:nvSpPr>
          <p:cNvPr id="4" name="Footer Placeholder 3">
            <a:extLst>
              <a:ext uri="{FF2B5EF4-FFF2-40B4-BE49-F238E27FC236}">
                <a16:creationId xmlns:a16="http://schemas.microsoft.com/office/drawing/2014/main" id="{A11FDF24-7EFA-2D7C-1569-35FDE4845374}"/>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7CA0FD65-46EC-9B79-2C9A-EDFC7CDEA9B2}"/>
              </a:ext>
            </a:extLst>
          </p:cNvPr>
          <p:cNvSpPr>
            <a:spLocks noGrp="1"/>
          </p:cNvSpPr>
          <p:nvPr>
            <p:ph type="sldNum" sz="quarter" idx="12"/>
          </p:nvPr>
        </p:nvSpPr>
        <p:spPr/>
        <p:txBody>
          <a:bodyPr/>
          <a:lstStyle/>
          <a:p>
            <a:fld id="{87E7843D-FF13-4365-9478-9625B70A2705}" type="slidenum">
              <a:rPr lang="en-US" smtClean="0"/>
              <a:t>38</a:t>
            </a:fld>
            <a:endParaRPr lang="en-US"/>
          </a:p>
        </p:txBody>
      </p:sp>
      <p:pic>
        <p:nvPicPr>
          <p:cNvPr id="7" name="Picture 6">
            <a:extLst>
              <a:ext uri="{FF2B5EF4-FFF2-40B4-BE49-F238E27FC236}">
                <a16:creationId xmlns:a16="http://schemas.microsoft.com/office/drawing/2014/main" id="{B779956C-AC6F-1A6C-7345-BA22485E3407}"/>
              </a:ext>
            </a:extLst>
          </p:cNvPr>
          <p:cNvPicPr>
            <a:picLocks noChangeAspect="1"/>
          </p:cNvPicPr>
          <p:nvPr/>
        </p:nvPicPr>
        <p:blipFill>
          <a:blip r:embed="rId3"/>
          <a:stretch>
            <a:fillRect/>
          </a:stretch>
        </p:blipFill>
        <p:spPr>
          <a:xfrm>
            <a:off x="7049247" y="2221992"/>
            <a:ext cx="4703390" cy="2778618"/>
          </a:xfrm>
          <a:prstGeom prst="rect">
            <a:avLst/>
          </a:prstGeom>
        </p:spPr>
      </p:pic>
    </p:spTree>
    <p:extLst>
      <p:ext uri="{BB962C8B-B14F-4D97-AF65-F5344CB8AC3E}">
        <p14:creationId xmlns:p14="http://schemas.microsoft.com/office/powerpoint/2010/main" val="288281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CE526-7EC8-D8EA-1FDD-2F84D59B0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D53FE-B829-9075-FD40-8C3CD69AD087}"/>
              </a:ext>
            </a:extLst>
          </p:cNvPr>
          <p:cNvSpPr>
            <a:spLocks noGrp="1"/>
          </p:cNvSpPr>
          <p:nvPr>
            <p:ph type="title"/>
          </p:nvPr>
        </p:nvSpPr>
        <p:spPr/>
        <p:txBody>
          <a:bodyPr>
            <a:normAutofit fontScale="90000"/>
          </a:bodyPr>
          <a:lstStyle/>
          <a:p>
            <a:r>
              <a:rPr lang="en-US" dirty="0"/>
              <a:t>Disclosure process – What did the Reports look like?</a:t>
            </a:r>
          </a:p>
        </p:txBody>
      </p:sp>
      <p:sp>
        <p:nvSpPr>
          <p:cNvPr id="3" name="Content Placeholder 2">
            <a:extLst>
              <a:ext uri="{FF2B5EF4-FFF2-40B4-BE49-F238E27FC236}">
                <a16:creationId xmlns:a16="http://schemas.microsoft.com/office/drawing/2014/main" id="{E57DAC6B-3C46-94DB-0E33-107F1ED8FB80}"/>
              </a:ext>
            </a:extLst>
          </p:cNvPr>
          <p:cNvSpPr>
            <a:spLocks noGrp="1"/>
          </p:cNvSpPr>
          <p:nvPr>
            <p:ph idx="1"/>
          </p:nvPr>
        </p:nvSpPr>
        <p:spPr/>
        <p:txBody>
          <a:bodyPr>
            <a:normAutofit fontScale="92500" lnSpcReduction="10000"/>
          </a:bodyPr>
          <a:lstStyle/>
          <a:p>
            <a:r>
              <a:rPr lang="en-US" dirty="0"/>
              <a:t>Intro to who I am and what I am researching (with explanation of the issue in depth)</a:t>
            </a:r>
          </a:p>
          <a:p>
            <a:r>
              <a:rPr lang="en-US" dirty="0"/>
              <a:t>What I observed/PoC (what triggered it, callbacks, important data points and attribution)</a:t>
            </a:r>
          </a:p>
          <a:p>
            <a:r>
              <a:rPr lang="en-US" dirty="0"/>
              <a:t>Why I think this matters</a:t>
            </a:r>
          </a:p>
          <a:p>
            <a:r>
              <a:rPr lang="en-US" dirty="0"/>
              <a:t>Different ways this can happen</a:t>
            </a:r>
          </a:p>
          <a:p>
            <a:r>
              <a:rPr lang="en-US" dirty="0"/>
              <a:t>What I’m sharing</a:t>
            </a:r>
          </a:p>
          <a:p>
            <a:r>
              <a:rPr lang="en-US" dirty="0"/>
              <a:t>Impact</a:t>
            </a:r>
          </a:p>
          <a:p>
            <a:r>
              <a:rPr lang="en-US" dirty="0"/>
              <a:t>Remediation</a:t>
            </a:r>
          </a:p>
          <a:p>
            <a:r>
              <a:rPr lang="en-US" dirty="0"/>
              <a:t>FAQ</a:t>
            </a:r>
          </a:p>
          <a:p>
            <a:r>
              <a:rPr lang="en-US" dirty="0"/>
              <a:t>Attachments (example of an extension + all relevant callbacks)</a:t>
            </a:r>
          </a:p>
          <a:p>
            <a:endParaRPr lang="en-US" dirty="0"/>
          </a:p>
          <a:p>
            <a:endParaRPr lang="en-US" dirty="0"/>
          </a:p>
        </p:txBody>
      </p:sp>
      <p:sp>
        <p:nvSpPr>
          <p:cNvPr id="4" name="Footer Placeholder 3">
            <a:extLst>
              <a:ext uri="{FF2B5EF4-FFF2-40B4-BE49-F238E27FC236}">
                <a16:creationId xmlns:a16="http://schemas.microsoft.com/office/drawing/2014/main" id="{4C8F4945-B923-4F50-F7DC-7E8D83432818}"/>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50E84E50-53DE-03F4-4C74-C2F2B9756D71}"/>
              </a:ext>
            </a:extLst>
          </p:cNvPr>
          <p:cNvSpPr>
            <a:spLocks noGrp="1"/>
          </p:cNvSpPr>
          <p:nvPr>
            <p:ph type="sldNum" sz="quarter" idx="12"/>
          </p:nvPr>
        </p:nvSpPr>
        <p:spPr/>
        <p:txBody>
          <a:bodyPr/>
          <a:lstStyle/>
          <a:p>
            <a:fld id="{87E7843D-FF13-4365-9478-9625B70A2705}" type="slidenum">
              <a:rPr lang="en-US" smtClean="0"/>
              <a:t>39</a:t>
            </a:fld>
            <a:endParaRPr lang="en-US"/>
          </a:p>
        </p:txBody>
      </p:sp>
    </p:spTree>
    <p:extLst>
      <p:ext uri="{BB962C8B-B14F-4D97-AF65-F5344CB8AC3E}">
        <p14:creationId xmlns:p14="http://schemas.microsoft.com/office/powerpoint/2010/main" val="286169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3505F-4C31-9869-C743-6C3FA3933796}"/>
              </a:ext>
            </a:extLst>
          </p:cNvPr>
          <p:cNvSpPr>
            <a:spLocks noGrp="1"/>
          </p:cNvSpPr>
          <p:nvPr>
            <p:ph type="title"/>
          </p:nvPr>
        </p:nvSpPr>
        <p:spPr/>
        <p:txBody>
          <a:bodyPr/>
          <a:lstStyle/>
          <a:p>
            <a:r>
              <a:rPr lang="en-US" dirty="0"/>
              <a:t>Disclosure Process - Responses</a:t>
            </a:r>
          </a:p>
        </p:txBody>
      </p:sp>
      <p:pic>
        <p:nvPicPr>
          <p:cNvPr id="7" name="Content Placeholder 6">
            <a:extLst>
              <a:ext uri="{FF2B5EF4-FFF2-40B4-BE49-F238E27FC236}">
                <a16:creationId xmlns:a16="http://schemas.microsoft.com/office/drawing/2014/main" id="{23A4CCCE-609E-99BB-0D8B-F487E840474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2091" y="1468780"/>
            <a:ext cx="10691812" cy="1928209"/>
          </a:xfrm>
          <a:prstGeom prst="rect">
            <a:avLst/>
          </a:prstGeom>
        </p:spPr>
      </p:pic>
      <p:sp>
        <p:nvSpPr>
          <p:cNvPr id="4" name="Footer Placeholder 3">
            <a:extLst>
              <a:ext uri="{FF2B5EF4-FFF2-40B4-BE49-F238E27FC236}">
                <a16:creationId xmlns:a16="http://schemas.microsoft.com/office/drawing/2014/main" id="{C10B28DA-D273-8D9F-B6A1-F9BF8B53B58C}"/>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5F9ED164-F4B6-C261-C0DD-EE7EC1674A30}"/>
              </a:ext>
            </a:extLst>
          </p:cNvPr>
          <p:cNvSpPr>
            <a:spLocks noGrp="1"/>
          </p:cNvSpPr>
          <p:nvPr>
            <p:ph type="sldNum" sz="quarter" idx="12"/>
          </p:nvPr>
        </p:nvSpPr>
        <p:spPr/>
        <p:txBody>
          <a:bodyPr/>
          <a:lstStyle/>
          <a:p>
            <a:fld id="{87E7843D-FF13-4365-9478-9625B70A2705}" type="slidenum">
              <a:rPr lang="en-US" smtClean="0"/>
              <a:t>40</a:t>
            </a:fld>
            <a:endParaRPr lang="en-US"/>
          </a:p>
        </p:txBody>
      </p:sp>
      <p:pic>
        <p:nvPicPr>
          <p:cNvPr id="9" name="Picture 8">
            <a:extLst>
              <a:ext uri="{FF2B5EF4-FFF2-40B4-BE49-F238E27FC236}">
                <a16:creationId xmlns:a16="http://schemas.microsoft.com/office/drawing/2014/main" id="{C58B3B77-ACDC-A5E8-210A-3DC500BA5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5325" y="5507359"/>
            <a:ext cx="7772400" cy="566983"/>
          </a:xfrm>
          <a:prstGeom prst="rect">
            <a:avLst/>
          </a:prstGeom>
        </p:spPr>
      </p:pic>
      <p:pic>
        <p:nvPicPr>
          <p:cNvPr id="11" name="Picture 10">
            <a:extLst>
              <a:ext uri="{FF2B5EF4-FFF2-40B4-BE49-F238E27FC236}">
                <a16:creationId xmlns:a16="http://schemas.microsoft.com/office/drawing/2014/main" id="{88C5633B-D953-D43B-3457-57FE500B401A}"/>
              </a:ext>
            </a:extLst>
          </p:cNvPr>
          <p:cNvPicPr>
            <a:picLocks noChangeAspect="1"/>
          </p:cNvPicPr>
          <p:nvPr/>
        </p:nvPicPr>
        <p:blipFill>
          <a:blip r:embed="rId5">
            <a:extLst>
              <a:ext uri="{28A0092B-C50C-407E-A947-70E740481C1C}">
                <a14:useLocalDpi xmlns:a14="http://schemas.microsoft.com/office/drawing/2010/main" val="0"/>
              </a:ext>
            </a:extLst>
          </a:blip>
          <a:srcRect t="26502"/>
          <a:stretch>
            <a:fillRect/>
          </a:stretch>
        </p:blipFill>
        <p:spPr>
          <a:xfrm>
            <a:off x="4122012" y="3325265"/>
            <a:ext cx="7772400" cy="1180994"/>
          </a:xfrm>
          <a:prstGeom prst="rect">
            <a:avLst/>
          </a:prstGeom>
        </p:spPr>
      </p:pic>
      <p:pic>
        <p:nvPicPr>
          <p:cNvPr id="13" name="Picture 12">
            <a:extLst>
              <a:ext uri="{FF2B5EF4-FFF2-40B4-BE49-F238E27FC236}">
                <a16:creationId xmlns:a16="http://schemas.microsoft.com/office/drawing/2014/main" id="{2E7615EE-FCE4-DA6A-8E08-85C5A77C0E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4" y="4500262"/>
            <a:ext cx="6363147" cy="1080710"/>
          </a:xfrm>
          <a:prstGeom prst="rect">
            <a:avLst/>
          </a:prstGeom>
        </p:spPr>
      </p:pic>
    </p:spTree>
    <p:extLst>
      <p:ext uri="{BB962C8B-B14F-4D97-AF65-F5344CB8AC3E}">
        <p14:creationId xmlns:p14="http://schemas.microsoft.com/office/powerpoint/2010/main" val="230777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04D18-C1E6-7C76-D5D1-55507C582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224AF8-815D-EFAA-1ED3-60A3A954B1DD}"/>
              </a:ext>
            </a:extLst>
          </p:cNvPr>
          <p:cNvSpPr>
            <a:spLocks noGrp="1"/>
          </p:cNvSpPr>
          <p:nvPr>
            <p:ph type="title"/>
          </p:nvPr>
        </p:nvSpPr>
        <p:spPr/>
        <p:txBody>
          <a:bodyPr/>
          <a:lstStyle/>
          <a:p>
            <a:r>
              <a:rPr lang="en-US" dirty="0"/>
              <a:t>Disclosure Process – How not to respond</a:t>
            </a:r>
          </a:p>
        </p:txBody>
      </p:sp>
      <p:sp>
        <p:nvSpPr>
          <p:cNvPr id="4" name="Footer Placeholder 3">
            <a:extLst>
              <a:ext uri="{FF2B5EF4-FFF2-40B4-BE49-F238E27FC236}">
                <a16:creationId xmlns:a16="http://schemas.microsoft.com/office/drawing/2014/main" id="{B5C1A77A-38B8-6A92-27E2-1B032D276180}"/>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9930B0D5-22CC-C78B-2D3C-6B474091737B}"/>
              </a:ext>
            </a:extLst>
          </p:cNvPr>
          <p:cNvSpPr>
            <a:spLocks noGrp="1"/>
          </p:cNvSpPr>
          <p:nvPr>
            <p:ph type="sldNum" sz="quarter" idx="12"/>
          </p:nvPr>
        </p:nvSpPr>
        <p:spPr/>
        <p:txBody>
          <a:bodyPr/>
          <a:lstStyle/>
          <a:p>
            <a:fld id="{87E7843D-FF13-4365-9478-9625B70A2705}" type="slidenum">
              <a:rPr lang="en-US" smtClean="0"/>
              <a:t>41</a:t>
            </a:fld>
            <a:endParaRPr lang="en-US"/>
          </a:p>
        </p:txBody>
      </p:sp>
      <p:pic>
        <p:nvPicPr>
          <p:cNvPr id="21" name="Content Placeholder 20">
            <a:extLst>
              <a:ext uri="{FF2B5EF4-FFF2-40B4-BE49-F238E27FC236}">
                <a16:creationId xmlns:a16="http://schemas.microsoft.com/office/drawing/2014/main" id="{09A0545B-8643-C946-EAC6-6B835523F29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64444" y="2828925"/>
            <a:ext cx="9563100" cy="2527300"/>
          </a:xfrm>
          <a:prstGeom prst="rect">
            <a:avLst/>
          </a:prstGeom>
        </p:spPr>
      </p:pic>
    </p:spTree>
    <p:extLst>
      <p:ext uri="{BB962C8B-B14F-4D97-AF65-F5344CB8AC3E}">
        <p14:creationId xmlns:p14="http://schemas.microsoft.com/office/powerpoint/2010/main" val="8243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8B973-2137-A127-0C45-377D1701347A}"/>
              </a:ext>
            </a:extLst>
          </p:cNvPr>
          <p:cNvSpPr>
            <a:spLocks noGrp="1"/>
          </p:cNvSpPr>
          <p:nvPr>
            <p:ph type="title"/>
          </p:nvPr>
        </p:nvSpPr>
        <p:spPr/>
        <p:txBody>
          <a:bodyPr/>
          <a:lstStyle/>
          <a:p>
            <a:r>
              <a:rPr lang="en-US" dirty="0"/>
              <a:t>Ethical considerations</a:t>
            </a:r>
          </a:p>
        </p:txBody>
      </p:sp>
      <p:sp>
        <p:nvSpPr>
          <p:cNvPr id="3" name="Content Placeholder 2">
            <a:extLst>
              <a:ext uri="{FF2B5EF4-FFF2-40B4-BE49-F238E27FC236}">
                <a16:creationId xmlns:a16="http://schemas.microsoft.com/office/drawing/2014/main" id="{47C3DD23-2C09-4D64-E74C-07D84BBC8500}"/>
              </a:ext>
            </a:extLst>
          </p:cNvPr>
          <p:cNvSpPr>
            <a:spLocks noGrp="1"/>
          </p:cNvSpPr>
          <p:nvPr>
            <p:ph idx="1"/>
          </p:nvPr>
        </p:nvSpPr>
        <p:spPr/>
        <p:txBody>
          <a:bodyPr/>
          <a:lstStyle/>
          <a:p>
            <a:r>
              <a:rPr lang="en-US" dirty="0"/>
              <a:t>All extensions identified as research extensions</a:t>
            </a:r>
          </a:p>
          <a:p>
            <a:r>
              <a:rPr lang="en-US" dirty="0"/>
              <a:t>Clear about what is being collected</a:t>
            </a:r>
          </a:p>
          <a:p>
            <a:r>
              <a:rPr lang="en-US" dirty="0"/>
              <a:t>No harvesting of any excessive data</a:t>
            </a:r>
          </a:p>
          <a:p>
            <a:r>
              <a:rPr lang="en-US" dirty="0"/>
              <a:t>Contact detail present on extensions</a:t>
            </a:r>
          </a:p>
          <a:p>
            <a:r>
              <a:rPr lang="en-US" dirty="0"/>
              <a:t>Not able to receive commands after the fact</a:t>
            </a:r>
          </a:p>
          <a:p>
            <a:r>
              <a:rPr lang="en-US" dirty="0"/>
              <a:t>Deletion of data after reports are done</a:t>
            </a:r>
          </a:p>
          <a:p>
            <a:r>
              <a:rPr lang="en-US" dirty="0"/>
              <a:t>Responsible disclosure to all affected parties</a:t>
            </a:r>
          </a:p>
          <a:p>
            <a:r>
              <a:rPr lang="en-US" dirty="0"/>
              <a:t>Drive changes to make community safer</a:t>
            </a:r>
          </a:p>
        </p:txBody>
      </p:sp>
      <p:sp>
        <p:nvSpPr>
          <p:cNvPr id="4" name="Footer Placeholder 3">
            <a:extLst>
              <a:ext uri="{FF2B5EF4-FFF2-40B4-BE49-F238E27FC236}">
                <a16:creationId xmlns:a16="http://schemas.microsoft.com/office/drawing/2014/main" id="{981BE8DA-E13B-DD1F-3604-102AD99032F1}"/>
              </a:ext>
            </a:extLst>
          </p:cNvPr>
          <p:cNvSpPr>
            <a:spLocks noGrp="1"/>
          </p:cNvSpPr>
          <p:nvPr>
            <p:ph type="ftr" sz="quarter" idx="11"/>
          </p:nvPr>
        </p:nvSpPr>
        <p:spPr/>
        <p:txBody>
          <a:bodyPr/>
          <a:lstStyle/>
          <a:p>
            <a:r>
              <a:rPr lang="en-US" dirty="0"/>
              <a:t>Install Me Maybe - Raphael Silva - DEF CON 34</a:t>
            </a:r>
          </a:p>
        </p:txBody>
      </p:sp>
      <p:sp>
        <p:nvSpPr>
          <p:cNvPr id="5" name="Slide Number Placeholder 4">
            <a:extLst>
              <a:ext uri="{FF2B5EF4-FFF2-40B4-BE49-F238E27FC236}">
                <a16:creationId xmlns:a16="http://schemas.microsoft.com/office/drawing/2014/main" id="{09BBA4EF-B067-6087-FBA9-C07A962C5027}"/>
              </a:ext>
            </a:extLst>
          </p:cNvPr>
          <p:cNvSpPr>
            <a:spLocks noGrp="1"/>
          </p:cNvSpPr>
          <p:nvPr>
            <p:ph type="sldNum" sz="quarter" idx="12"/>
          </p:nvPr>
        </p:nvSpPr>
        <p:spPr/>
        <p:txBody>
          <a:bodyPr/>
          <a:lstStyle/>
          <a:p>
            <a:fld id="{87E7843D-FF13-4365-9478-9625B70A2705}" type="slidenum">
              <a:rPr lang="en-US" smtClean="0"/>
              <a:t>42</a:t>
            </a:fld>
            <a:endParaRPr lang="en-US"/>
          </a:p>
        </p:txBody>
      </p:sp>
      <p:pic>
        <p:nvPicPr>
          <p:cNvPr id="6" name="Picture 5">
            <a:extLst>
              <a:ext uri="{FF2B5EF4-FFF2-40B4-BE49-F238E27FC236}">
                <a16:creationId xmlns:a16="http://schemas.microsoft.com/office/drawing/2014/main" id="{4A0AC03A-2E9D-9173-EDEA-3A5F2E9A978E}"/>
              </a:ext>
            </a:extLst>
          </p:cNvPr>
          <p:cNvPicPr>
            <a:picLocks noChangeAspect="1"/>
          </p:cNvPicPr>
          <p:nvPr/>
        </p:nvPicPr>
        <p:blipFill>
          <a:blip r:embed="rId3"/>
          <a:stretch>
            <a:fillRect/>
          </a:stretch>
        </p:blipFill>
        <p:spPr>
          <a:xfrm>
            <a:off x="6515100" y="1952983"/>
            <a:ext cx="5345206" cy="4008905"/>
          </a:xfrm>
          <a:prstGeom prst="rect">
            <a:avLst/>
          </a:prstGeom>
        </p:spPr>
      </p:pic>
    </p:spTree>
    <p:extLst>
      <p:ext uri="{BB962C8B-B14F-4D97-AF65-F5344CB8AC3E}">
        <p14:creationId xmlns:p14="http://schemas.microsoft.com/office/powerpoint/2010/main" val="370440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0E0E-B70D-95BD-1722-66051C62D906}"/>
              </a:ext>
            </a:extLst>
          </p:cNvPr>
          <p:cNvSpPr>
            <a:spLocks noGrp="1"/>
          </p:cNvSpPr>
          <p:nvPr>
            <p:ph type="title"/>
          </p:nvPr>
        </p:nvSpPr>
        <p:spPr/>
        <p:txBody>
          <a:bodyPr/>
          <a:lstStyle/>
          <a:p>
            <a:r>
              <a:rPr lang="en-US" dirty="0"/>
              <a:t>Mitigations</a:t>
            </a:r>
          </a:p>
        </p:txBody>
      </p:sp>
      <p:sp>
        <p:nvSpPr>
          <p:cNvPr id="3" name="Content Placeholder 2">
            <a:extLst>
              <a:ext uri="{FF2B5EF4-FFF2-40B4-BE49-F238E27FC236}">
                <a16:creationId xmlns:a16="http://schemas.microsoft.com/office/drawing/2014/main" id="{72158FF7-631E-5D35-E166-5E64D6F0834B}"/>
              </a:ext>
            </a:extLst>
          </p:cNvPr>
          <p:cNvSpPr>
            <a:spLocks noGrp="1"/>
          </p:cNvSpPr>
          <p:nvPr>
            <p:ph idx="1"/>
          </p:nvPr>
        </p:nvSpPr>
        <p:spPr/>
        <p:txBody>
          <a:bodyPr/>
          <a:lstStyle/>
          <a:p>
            <a:r>
              <a:rPr lang="en-US" dirty="0"/>
              <a:t>Implement an org-wide allowlist for approved editor extensions (per marketplace!)</a:t>
            </a:r>
          </a:p>
          <a:p>
            <a:r>
              <a:rPr lang="en-US" dirty="0"/>
              <a:t>Block or restrict installation of unknown/unapproved extensions</a:t>
            </a:r>
          </a:p>
          <a:p>
            <a:r>
              <a:rPr lang="en-US" dirty="0"/>
              <a:t>Disable automatic extension updates when possible</a:t>
            </a:r>
          </a:p>
          <a:p>
            <a:r>
              <a:rPr lang="en-US" dirty="0"/>
              <a:t>Introduce a review/cooldown period before newly published extensions/versions are allowed to be installed, ideally 48h+</a:t>
            </a:r>
          </a:p>
          <a:p>
            <a:r>
              <a:rPr lang="en-US" dirty="0"/>
              <a:t>Endpoint protection</a:t>
            </a:r>
          </a:p>
          <a:p>
            <a:r>
              <a:rPr lang="en-US" dirty="0"/>
              <a:t>Review internal templates, </a:t>
            </a:r>
            <a:r>
              <a:rPr lang="en-US" dirty="0" err="1"/>
              <a:t>devcontainers</a:t>
            </a:r>
            <a:r>
              <a:rPr lang="en-US" dirty="0"/>
              <a:t>, bootstrap scripts, and onboarding docs so only approved extension identifiers are referenced</a:t>
            </a:r>
          </a:p>
        </p:txBody>
      </p:sp>
      <p:sp>
        <p:nvSpPr>
          <p:cNvPr id="4" name="Footer Placeholder 3">
            <a:extLst>
              <a:ext uri="{FF2B5EF4-FFF2-40B4-BE49-F238E27FC236}">
                <a16:creationId xmlns:a16="http://schemas.microsoft.com/office/drawing/2014/main" id="{D3C5CB82-AEB8-CC5C-77EF-491FF8457E51}"/>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6E46585C-1396-A90F-566C-46DC8FD7C7DC}"/>
              </a:ext>
            </a:extLst>
          </p:cNvPr>
          <p:cNvSpPr>
            <a:spLocks noGrp="1"/>
          </p:cNvSpPr>
          <p:nvPr>
            <p:ph type="sldNum" sz="quarter" idx="12"/>
          </p:nvPr>
        </p:nvSpPr>
        <p:spPr/>
        <p:txBody>
          <a:bodyPr/>
          <a:lstStyle/>
          <a:p>
            <a:fld id="{87E7843D-FF13-4365-9478-9625B70A2705}" type="slidenum">
              <a:rPr lang="en-US" smtClean="0"/>
              <a:t>43</a:t>
            </a:fld>
            <a:endParaRPr lang="en-US"/>
          </a:p>
        </p:txBody>
      </p:sp>
    </p:spTree>
    <p:extLst>
      <p:ext uri="{BB962C8B-B14F-4D97-AF65-F5344CB8AC3E}">
        <p14:creationId xmlns:p14="http://schemas.microsoft.com/office/powerpoint/2010/main" val="211702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03096-BF4B-E6F9-3EAD-D142EB171271}"/>
              </a:ext>
            </a:extLst>
          </p:cNvPr>
          <p:cNvSpPr>
            <a:spLocks noGrp="1"/>
          </p:cNvSpPr>
          <p:nvPr>
            <p:ph type="title"/>
          </p:nvPr>
        </p:nvSpPr>
        <p:spPr/>
        <p:txBody>
          <a:bodyPr/>
          <a:lstStyle/>
          <a:p>
            <a:r>
              <a:rPr lang="en-US" dirty="0"/>
              <a:t>What now? Good or bad first?</a:t>
            </a:r>
          </a:p>
        </p:txBody>
      </p:sp>
      <p:sp>
        <p:nvSpPr>
          <p:cNvPr id="3" name="Content Placeholder 2">
            <a:extLst>
              <a:ext uri="{FF2B5EF4-FFF2-40B4-BE49-F238E27FC236}">
                <a16:creationId xmlns:a16="http://schemas.microsoft.com/office/drawing/2014/main" id="{D4499129-A0E4-BB35-06F6-EACC3FCB8466}"/>
              </a:ext>
            </a:extLst>
          </p:cNvPr>
          <p:cNvSpPr>
            <a:spLocks noGrp="1"/>
          </p:cNvSpPr>
          <p:nvPr>
            <p:ph idx="1"/>
          </p:nvPr>
        </p:nvSpPr>
        <p:spPr/>
        <p:txBody>
          <a:bodyPr/>
          <a:lstStyle/>
          <a:p>
            <a:r>
              <a:rPr lang="en-US" dirty="0"/>
              <a:t>Prevent publication of extensions that exist on the VSC Marketplace without verified ownership (Issue #12375)</a:t>
            </a:r>
          </a:p>
          <a:p>
            <a:r>
              <a:rPr lang="en-US" dirty="0"/>
              <a:t>Extension names will be required to be unique across Open VSX, including across different namespaces</a:t>
            </a:r>
          </a:p>
        </p:txBody>
      </p:sp>
      <p:sp>
        <p:nvSpPr>
          <p:cNvPr id="4" name="Footer Placeholder 3">
            <a:extLst>
              <a:ext uri="{FF2B5EF4-FFF2-40B4-BE49-F238E27FC236}">
                <a16:creationId xmlns:a16="http://schemas.microsoft.com/office/drawing/2014/main" id="{5E254E47-E18E-B3E2-14E1-85B56AF27202}"/>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61FB6529-04DE-0CD5-F814-7B9CFF9DA7ED}"/>
              </a:ext>
            </a:extLst>
          </p:cNvPr>
          <p:cNvSpPr>
            <a:spLocks noGrp="1"/>
          </p:cNvSpPr>
          <p:nvPr>
            <p:ph type="sldNum" sz="quarter" idx="12"/>
          </p:nvPr>
        </p:nvSpPr>
        <p:spPr/>
        <p:txBody>
          <a:bodyPr/>
          <a:lstStyle/>
          <a:p>
            <a:fld id="{87E7843D-FF13-4365-9478-9625B70A2705}" type="slidenum">
              <a:rPr lang="en-US" smtClean="0"/>
              <a:t>44</a:t>
            </a:fld>
            <a:endParaRPr lang="en-US"/>
          </a:p>
        </p:txBody>
      </p:sp>
      <p:pic>
        <p:nvPicPr>
          <p:cNvPr id="6" name="Picture 5">
            <a:extLst>
              <a:ext uri="{FF2B5EF4-FFF2-40B4-BE49-F238E27FC236}">
                <a16:creationId xmlns:a16="http://schemas.microsoft.com/office/drawing/2014/main" id="{D52E2DEE-CD94-674B-D074-7FE15FCFE358}"/>
              </a:ext>
            </a:extLst>
          </p:cNvPr>
          <p:cNvPicPr>
            <a:picLocks noChangeAspect="1"/>
          </p:cNvPicPr>
          <p:nvPr/>
        </p:nvPicPr>
        <p:blipFill>
          <a:blip r:embed="rId3"/>
          <a:stretch>
            <a:fillRect/>
          </a:stretch>
        </p:blipFill>
        <p:spPr>
          <a:xfrm>
            <a:off x="5575989" y="3529584"/>
            <a:ext cx="5343023" cy="2565567"/>
          </a:xfrm>
          <a:prstGeom prst="rect">
            <a:avLst/>
          </a:prstGeom>
        </p:spPr>
      </p:pic>
    </p:spTree>
    <p:extLst>
      <p:ext uri="{BB962C8B-B14F-4D97-AF65-F5344CB8AC3E}">
        <p14:creationId xmlns:p14="http://schemas.microsoft.com/office/powerpoint/2010/main" val="208213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8CDD6-06D3-40CE-8B33-5C29DAFF4F80}"/>
              </a:ext>
            </a:extLst>
          </p:cNvPr>
          <p:cNvSpPr>
            <a:spLocks noGrp="1"/>
          </p:cNvSpPr>
          <p:nvPr>
            <p:ph type="title"/>
          </p:nvPr>
        </p:nvSpPr>
        <p:spPr/>
        <p:txBody>
          <a:bodyPr/>
          <a:lstStyle/>
          <a:p>
            <a:r>
              <a:t>Open VSX ownership checks</a:t>
            </a:r>
          </a:p>
        </p:txBody>
      </p:sp>
      <p:sp>
        <p:nvSpPr>
          <p:cNvPr id="3" name="Content Placeholder 2">
            <a:extLst>
              <a:ext uri="{FF2B5EF4-FFF2-40B4-BE49-F238E27FC236}">
                <a16:creationId xmlns:a16="http://schemas.microsoft.com/office/drawing/2014/main" id="{12A46B90-C64E-4A08-AFFA-868AE102FFF3}"/>
              </a:ext>
            </a:extLst>
          </p:cNvPr>
          <p:cNvSpPr>
            <a:spLocks noGrp="1"/>
          </p:cNvSpPr>
          <p:nvPr>
            <p:ph idx="1"/>
          </p:nvPr>
        </p:nvSpPr>
        <p:spPr/>
        <p:txBody>
          <a:bodyPr>
            <a:normAutofit/>
          </a:bodyPr>
          <a:lstStyle/>
          <a:p>
            <a:r>
              <a:rPr dirty="0"/>
              <a:t>Checks publisher namespaces against VS Code Marketplace</a:t>
            </a:r>
          </a:p>
          <a:p>
            <a:r>
              <a:rPr dirty="0"/>
              <a:t>Requires verified ownership for matching namespaces</a:t>
            </a:r>
          </a:p>
          <a:p>
            <a:r>
              <a:rPr dirty="0"/>
              <a:t>Quarantines unverified matches pending ownership review</a:t>
            </a:r>
            <a:endParaRPr lang="pt-PT" dirty="0"/>
          </a:p>
          <a:p>
            <a:endParaRPr lang="en-US" dirty="0"/>
          </a:p>
          <a:p>
            <a:pPr marL="0" indent="0">
              <a:buNone/>
            </a:pPr>
            <a:r>
              <a:rPr lang="en-US" dirty="0"/>
              <a:t>See:</a:t>
            </a:r>
          </a:p>
          <a:p>
            <a:r>
              <a:rPr lang="en-US" dirty="0"/>
              <a:t>https://</a:t>
            </a:r>
            <a:r>
              <a:rPr lang="en-US" dirty="0" err="1"/>
              <a:t>github.com</a:t>
            </a:r>
            <a:r>
              <a:rPr lang="en-US" dirty="0"/>
              <a:t>/</a:t>
            </a:r>
            <a:r>
              <a:rPr lang="en-US" dirty="0" err="1"/>
              <a:t>EclipseFdn</a:t>
            </a:r>
            <a:r>
              <a:rPr lang="en-US" dirty="0"/>
              <a:t>/open-</a:t>
            </a:r>
            <a:r>
              <a:rPr lang="en-US" dirty="0" err="1"/>
              <a:t>vsx.org</a:t>
            </a:r>
            <a:r>
              <a:rPr lang="en-US" dirty="0"/>
              <a:t>/issues/12375</a:t>
            </a:r>
          </a:p>
          <a:p>
            <a:r>
              <a:rPr lang="en-US" dirty="0"/>
              <a:t>https://</a:t>
            </a:r>
            <a:r>
              <a:rPr lang="en-US" dirty="0" err="1"/>
              <a:t>blogs.eclipse.org</a:t>
            </a:r>
            <a:r>
              <a:rPr lang="en-US" dirty="0"/>
              <a:t>/post/</a:t>
            </a:r>
            <a:r>
              <a:rPr lang="en-US" dirty="0" err="1"/>
              <a:t>brian</a:t>
            </a:r>
            <a:r>
              <a:rPr lang="en-US" dirty="0"/>
              <a:t>-king/stronger-safety-nets-vs-code-marketplace-namespace-matching-open-vsx</a:t>
            </a:r>
            <a:endParaRPr dirty="0"/>
          </a:p>
        </p:txBody>
      </p:sp>
      <p:sp>
        <p:nvSpPr>
          <p:cNvPr id="4" name="Footer Placeholder 3">
            <a:extLst>
              <a:ext uri="{FF2B5EF4-FFF2-40B4-BE49-F238E27FC236}">
                <a16:creationId xmlns:a16="http://schemas.microsoft.com/office/drawing/2014/main" id="{050D20E7-45D1-42E1-B82C-6F2470F41A92}"/>
              </a:ext>
            </a:extLst>
          </p:cNvPr>
          <p:cNvSpPr>
            <a:spLocks noGrp="1"/>
          </p:cNvSpPr>
          <p:nvPr>
            <p:ph type="ftr" sz="quarter" idx="11"/>
          </p:nvPr>
        </p:nvSpPr>
        <p:spPr/>
        <p:txBody>
          <a:bodyPr/>
          <a:lstStyle/>
          <a:p>
            <a:r>
              <a:rPr lang="en-US"/>
              <a:t>Install Me Maybe - Raphael Silva - DEF CON 34</a:t>
            </a:r>
            <a:endParaRPr lang="en-US" dirty="0"/>
          </a:p>
        </p:txBody>
      </p:sp>
      <p:sp>
        <p:nvSpPr>
          <p:cNvPr id="5" name="Slide Number Placeholder 4">
            <a:extLst>
              <a:ext uri="{FF2B5EF4-FFF2-40B4-BE49-F238E27FC236}">
                <a16:creationId xmlns:a16="http://schemas.microsoft.com/office/drawing/2014/main" id="{B8AE391E-888F-492C-B9BA-D2E19F507F66}"/>
              </a:ext>
            </a:extLst>
          </p:cNvPr>
          <p:cNvSpPr>
            <a:spLocks noGrp="1"/>
          </p:cNvSpPr>
          <p:nvPr>
            <p:ph type="sldNum" sz="quarter" idx="12"/>
          </p:nvPr>
        </p:nvSpPr>
        <p:spPr/>
        <p:txBody>
          <a:bodyPr/>
          <a:lstStyle/>
          <a:p>
            <a:fld id="{87E7843D-FF13-4365-9478-9625B70A2705}" type="slidenum">
              <a:rPr lang="en-US" smtClean="0"/>
              <a:t>45</a:t>
            </a:fld>
            <a:endParaRPr lang="en-US"/>
          </a:p>
        </p:txBody>
      </p:sp>
      <p:pic>
        <p:nvPicPr>
          <p:cNvPr id="7" name="Picture 6">
            <a:extLst>
              <a:ext uri="{FF2B5EF4-FFF2-40B4-BE49-F238E27FC236}">
                <a16:creationId xmlns:a16="http://schemas.microsoft.com/office/drawing/2014/main" id="{E92F6648-6D2C-F509-C570-A512F812082C}"/>
              </a:ext>
            </a:extLst>
          </p:cNvPr>
          <p:cNvPicPr>
            <a:picLocks noChangeAspect="1"/>
          </p:cNvPicPr>
          <p:nvPr/>
        </p:nvPicPr>
        <p:blipFill>
          <a:blip r:embed="rId3"/>
          <a:stretch>
            <a:fillRect/>
          </a:stretch>
        </p:blipFill>
        <p:spPr>
          <a:xfrm>
            <a:off x="7747959" y="1523350"/>
            <a:ext cx="4236050" cy="3258500"/>
          </a:xfrm>
          <a:prstGeom prst="rect">
            <a:avLst/>
          </a:prstGeom>
        </p:spPr>
      </p:pic>
    </p:spTree>
    <p:extLst>
      <p:ext uri="{BB962C8B-B14F-4D97-AF65-F5344CB8AC3E}">
        <p14:creationId xmlns:p14="http://schemas.microsoft.com/office/powerpoint/2010/main" val="24244704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BE74-1FA5-D104-4A7E-9C8A7B54D37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FEE03F4-2868-8B13-EEAF-9D048BC8EF8F}"/>
              </a:ext>
            </a:extLst>
          </p:cNvPr>
          <p:cNvSpPr>
            <a:spLocks noGrp="1"/>
          </p:cNvSpPr>
          <p:nvPr>
            <p:ph type="subTitle" idx="1"/>
          </p:nvPr>
        </p:nvSpPr>
        <p:spPr>
          <a:xfrm>
            <a:off x="647700" y="2828651"/>
            <a:ext cx="7419975" cy="1005657"/>
          </a:xfrm>
        </p:spPr>
        <p:txBody>
          <a:bodyPr>
            <a:normAutofit lnSpcReduction="10000"/>
          </a:bodyPr>
          <a:lstStyle/>
          <a:p>
            <a:pPr>
              <a:lnSpc>
                <a:spcPct val="132000"/>
              </a:lnSpc>
            </a:pPr>
            <a:r>
              <a:rPr lang="en-US" sz="2400">
                <a:solidFill>
                  <a:srgbClr val="45433B"/>
                </a:solidFill>
                <a:latin typeface="Arial" pitchFamily="34" charset="0"/>
                <a:ea typeface="Arial" pitchFamily="34" charset="-122"/>
                <a:cs typeface="Arial" pitchFamily="34" charset="-120"/>
              </a:rPr>
              <a:t>Turning claimable VS Code extension IDs into supply-chain attacks </a:t>
            </a:r>
          </a:p>
        </p:txBody>
      </p:sp>
      <p:sp>
        <p:nvSpPr>
          <p:cNvPr id="4" name="TextBox 3">
            <a:extLst>
              <a:ext uri="{FF2B5EF4-FFF2-40B4-BE49-F238E27FC236}">
                <a16:creationId xmlns:a16="http://schemas.microsoft.com/office/drawing/2014/main" id="{4AAF425B-0FD7-D753-2B42-9719349181B4}"/>
              </a:ext>
            </a:extLst>
          </p:cNvPr>
          <p:cNvSpPr txBox="1"/>
          <p:nvPr/>
        </p:nvSpPr>
        <p:spPr>
          <a:xfrm>
            <a:off x="-51881" y="6134100"/>
            <a:ext cx="4425098" cy="723275"/>
          </a:xfrm>
          <a:prstGeom prst="rect">
            <a:avLst/>
          </a:prstGeom>
          <a:noFill/>
        </p:spPr>
        <p:txBody>
          <a:bodyPr wrap="square" rtlCol="0">
            <a:spAutoFit/>
          </a:bodyPr>
          <a:lstStyle/>
          <a:p>
            <a:pPr>
              <a:spcAft>
                <a:spcPts val="600"/>
              </a:spcAft>
            </a:pPr>
            <a:r>
              <a:rPr lang="en-US" dirty="0">
                <a:solidFill>
                  <a:schemeClr val="tx1">
                    <a:lumMod val="50000"/>
                    <a:lumOff val="50000"/>
                  </a:schemeClr>
                </a:solidFill>
              </a:rPr>
              <a:t>Raphael Silva</a:t>
            </a:r>
          </a:p>
          <a:p>
            <a:pPr>
              <a:spcAft>
                <a:spcPts val="600"/>
              </a:spcAft>
            </a:pPr>
            <a:r>
              <a:rPr lang="en-US" dirty="0">
                <a:solidFill>
                  <a:schemeClr val="tx1">
                    <a:lumMod val="50000"/>
                    <a:lumOff val="50000"/>
                  </a:schemeClr>
                </a:solidFill>
              </a:rPr>
              <a:t>Security Researcher @ Aikido Security</a:t>
            </a:r>
          </a:p>
        </p:txBody>
      </p:sp>
      <p:grpSp>
        <p:nvGrpSpPr>
          <p:cNvPr id="6" name="Group 5">
            <a:extLst>
              <a:ext uri="{FF2B5EF4-FFF2-40B4-BE49-F238E27FC236}">
                <a16:creationId xmlns:a16="http://schemas.microsoft.com/office/drawing/2014/main" id="{3FD8FAE2-9625-3D0B-3AFC-9F32831D9124}"/>
              </a:ext>
            </a:extLst>
          </p:cNvPr>
          <p:cNvGrpSpPr/>
          <p:nvPr/>
        </p:nvGrpSpPr>
        <p:grpSpPr>
          <a:xfrm>
            <a:off x="301661" y="3837044"/>
            <a:ext cx="2101477" cy="2207085"/>
            <a:chOff x="2531034" y="4111201"/>
            <a:chExt cx="2101477" cy="2207085"/>
          </a:xfrm>
        </p:grpSpPr>
        <p:pic>
          <p:nvPicPr>
            <p:cNvPr id="7" name="Picture 6" descr="A black and white x&#10;&#10;Description automatically generated">
              <a:extLst>
                <a:ext uri="{FF2B5EF4-FFF2-40B4-BE49-F238E27FC236}">
                  <a16:creationId xmlns:a16="http://schemas.microsoft.com/office/drawing/2014/main" id="{411481BF-F526-9154-F47B-D77B5C9E1B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034" y="4111201"/>
              <a:ext cx="2101477" cy="2101477"/>
            </a:xfrm>
            <a:prstGeom prst="rect">
              <a:avLst/>
            </a:prstGeom>
          </p:spPr>
        </p:pic>
        <p:sp>
          <p:nvSpPr>
            <p:cNvPr id="9" name="TextBox 8">
              <a:extLst>
                <a:ext uri="{FF2B5EF4-FFF2-40B4-BE49-F238E27FC236}">
                  <a16:creationId xmlns:a16="http://schemas.microsoft.com/office/drawing/2014/main" id="{7CA0FD47-5CCD-B28C-9ADC-D3E270F55BF4}"/>
                </a:ext>
              </a:extLst>
            </p:cNvPr>
            <p:cNvSpPr txBox="1"/>
            <p:nvPr/>
          </p:nvSpPr>
          <p:spPr>
            <a:xfrm>
              <a:off x="2949760" y="5948954"/>
              <a:ext cx="1600200" cy="369332"/>
            </a:xfrm>
            <a:prstGeom prst="rect">
              <a:avLst/>
            </a:prstGeom>
            <a:noFill/>
          </p:spPr>
          <p:txBody>
            <a:bodyPr wrap="square" rtlCol="0">
              <a:spAutoFit/>
            </a:bodyPr>
            <a:lstStyle/>
            <a:p>
              <a:r>
                <a:rPr lang="en-US" dirty="0"/>
                <a:t>@0x_rcss</a:t>
              </a:r>
            </a:p>
          </p:txBody>
        </p:sp>
      </p:grpSp>
      <p:grpSp>
        <p:nvGrpSpPr>
          <p:cNvPr id="11" name="Group 10">
            <a:extLst>
              <a:ext uri="{FF2B5EF4-FFF2-40B4-BE49-F238E27FC236}">
                <a16:creationId xmlns:a16="http://schemas.microsoft.com/office/drawing/2014/main" id="{786D0415-EEB4-DCDB-4964-763F37489EE2}"/>
              </a:ext>
            </a:extLst>
          </p:cNvPr>
          <p:cNvGrpSpPr/>
          <p:nvPr/>
        </p:nvGrpSpPr>
        <p:grpSpPr>
          <a:xfrm>
            <a:off x="2974157" y="3995826"/>
            <a:ext cx="1647926" cy="2099048"/>
            <a:chOff x="9394669" y="4398644"/>
            <a:chExt cx="1647926" cy="2099048"/>
          </a:xfrm>
        </p:grpSpPr>
        <p:sp>
          <p:nvSpPr>
            <p:cNvPr id="12" name="TextBox 11">
              <a:extLst>
                <a:ext uri="{FF2B5EF4-FFF2-40B4-BE49-F238E27FC236}">
                  <a16:creationId xmlns:a16="http://schemas.microsoft.com/office/drawing/2014/main" id="{3CCD9E75-E385-2ECB-9ACE-C1E7341A2B3E}"/>
                </a:ext>
              </a:extLst>
            </p:cNvPr>
            <p:cNvSpPr txBox="1"/>
            <p:nvPr/>
          </p:nvSpPr>
          <p:spPr>
            <a:xfrm>
              <a:off x="9394670" y="6128360"/>
              <a:ext cx="1647925" cy="369332"/>
            </a:xfrm>
            <a:prstGeom prst="rect">
              <a:avLst/>
            </a:prstGeom>
            <a:noFill/>
          </p:spPr>
          <p:txBody>
            <a:bodyPr wrap="square">
              <a:spAutoFit/>
            </a:bodyPr>
            <a:lstStyle/>
            <a:p>
              <a:r>
                <a:rPr lang="en-US" dirty="0"/>
                <a:t>raphaelcssilva</a:t>
              </a:r>
            </a:p>
          </p:txBody>
        </p:sp>
        <p:pic>
          <p:nvPicPr>
            <p:cNvPr id="13" name="Picture 12" descr="A blue square with white letters&#10;&#10;Description automatically generated">
              <a:extLst>
                <a:ext uri="{FF2B5EF4-FFF2-40B4-BE49-F238E27FC236}">
                  <a16:creationId xmlns:a16="http://schemas.microsoft.com/office/drawing/2014/main" id="{F65178B5-C1B5-D6B1-5A11-DC571D7393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669" y="4398644"/>
              <a:ext cx="1647926" cy="1647926"/>
            </a:xfrm>
            <a:prstGeom prst="rect">
              <a:avLst/>
            </a:prstGeom>
          </p:spPr>
        </p:pic>
      </p:grpSp>
      <p:pic>
        <p:nvPicPr>
          <p:cNvPr id="14" name="Picture 13">
            <a:extLst>
              <a:ext uri="{FF2B5EF4-FFF2-40B4-BE49-F238E27FC236}">
                <a16:creationId xmlns:a16="http://schemas.microsoft.com/office/drawing/2014/main" id="{360C2D4D-4CAD-C65A-C08C-8EFE66CCFC88}"/>
              </a:ext>
            </a:extLst>
          </p:cNvPr>
          <p:cNvPicPr>
            <a:picLocks noChangeAspect="1"/>
          </p:cNvPicPr>
          <p:nvPr/>
        </p:nvPicPr>
        <p:blipFill>
          <a:blip r:embed="rId5"/>
          <a:stretch>
            <a:fillRect/>
          </a:stretch>
        </p:blipFill>
        <p:spPr>
          <a:xfrm>
            <a:off x="647700" y="1399358"/>
            <a:ext cx="7061200" cy="1346200"/>
          </a:xfrm>
          <a:prstGeom prst="rect">
            <a:avLst/>
          </a:prstGeom>
        </p:spPr>
      </p:pic>
      <p:sp>
        <p:nvSpPr>
          <p:cNvPr id="5" name="Slide Number Placeholder 4">
            <a:extLst>
              <a:ext uri="{FF2B5EF4-FFF2-40B4-BE49-F238E27FC236}">
                <a16:creationId xmlns:a16="http://schemas.microsoft.com/office/drawing/2014/main" id="{5404E7B5-EADB-3644-F691-7C8B3484C7B0}"/>
              </a:ext>
            </a:extLst>
          </p:cNvPr>
          <p:cNvSpPr>
            <a:spLocks noGrp="1"/>
          </p:cNvSpPr>
          <p:nvPr>
            <p:ph type="sldNum" sz="quarter" idx="12"/>
          </p:nvPr>
        </p:nvSpPr>
        <p:spPr/>
        <p:txBody>
          <a:bodyPr/>
          <a:lstStyle/>
          <a:p>
            <a:fld id="{87E7843D-FF13-4365-9478-9625B70A2705}" type="slidenum">
              <a:rPr lang="en-US" smtClean="0"/>
              <a:t>46</a:t>
            </a:fld>
            <a:endParaRPr lang="en-US"/>
          </a:p>
        </p:txBody>
      </p:sp>
      <p:pic>
        <p:nvPicPr>
          <p:cNvPr id="8" name="Picture 7">
            <a:extLst>
              <a:ext uri="{FF2B5EF4-FFF2-40B4-BE49-F238E27FC236}">
                <a16:creationId xmlns:a16="http://schemas.microsoft.com/office/drawing/2014/main" id="{7645B4C2-E7D0-1FEB-823E-C195B6B0DFBD}"/>
              </a:ext>
            </a:extLst>
          </p:cNvPr>
          <p:cNvPicPr>
            <a:picLocks noChangeAspect="1"/>
          </p:cNvPicPr>
          <p:nvPr/>
        </p:nvPicPr>
        <p:blipFill>
          <a:blip r:embed="rId6"/>
          <a:stretch>
            <a:fillRect/>
          </a:stretch>
        </p:blipFill>
        <p:spPr>
          <a:xfrm>
            <a:off x="5583576" y="3491399"/>
            <a:ext cx="5621769" cy="2656779"/>
          </a:xfrm>
          <a:prstGeom prst="rect">
            <a:avLst/>
          </a:prstGeom>
        </p:spPr>
      </p:pic>
    </p:spTree>
    <p:extLst>
      <p:ext uri="{BB962C8B-B14F-4D97-AF65-F5344CB8AC3E}">
        <p14:creationId xmlns:p14="http://schemas.microsoft.com/office/powerpoint/2010/main" val="1535156422"/>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57D09ADD415445A9C89CE64AD1A63D" ma:contentTypeVersion="19" ma:contentTypeDescription="Create a new document." ma:contentTypeScope="" ma:versionID="fdf3e1ede20f877a3370ffb336171db9">
  <xsd:schema xmlns:xsd="http://www.w3.org/2001/XMLSchema" xmlns:xs="http://www.w3.org/2001/XMLSchema" xmlns:p="http://schemas.microsoft.com/office/2006/metadata/properties" xmlns:ns3="e442154b-ccf8-426b-bb74-8af50d062b84" xmlns:ns4="7ec166d8-6fe0-4ee7-931f-9fdb17b16271" targetNamespace="http://schemas.microsoft.com/office/2006/metadata/properties" ma:root="true" ma:fieldsID="3d09a2b222dd05c01cb78fc69a3f5353" ns3:_="" ns4:_="">
    <xsd:import namespace="e442154b-ccf8-426b-bb74-8af50d062b84"/>
    <xsd:import namespace="7ec166d8-6fe0-4ee7-931f-9fdb17b1627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Location" minOccurs="0"/>
                <xsd:element ref="ns3:_activity" minOccurs="0"/>
                <xsd:element ref="ns3:MediaLengthInSeconds"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42154b-ccf8-426b-bb74-8af50d062b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c166d8-6fe0-4ee7-931f-9fdb17b1627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442154b-ccf8-426b-bb74-8af50d062b84" xsi:nil="true"/>
  </documentManagement>
</p:properties>
</file>

<file path=customXml/itemProps1.xml><?xml version="1.0" encoding="utf-8"?>
<ds:datastoreItem xmlns:ds="http://schemas.openxmlformats.org/officeDocument/2006/customXml" ds:itemID="{A22F47B8-E5B0-4B0D-8A4D-6E5FCAE9BA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42154b-ccf8-426b-bb74-8af50d062b84"/>
    <ds:schemaRef ds:uri="7ec166d8-6fe0-4ee7-931f-9fdb17b162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7AC523-86AE-4557-BAF9-F50CA7695FAF}">
  <ds:schemaRefs>
    <ds:schemaRef ds:uri="http://schemas.microsoft.com/sharepoint/v3/contenttype/forms"/>
  </ds:schemaRefs>
</ds:datastoreItem>
</file>

<file path=customXml/itemProps3.xml><?xml version="1.0" encoding="utf-8"?>
<ds:datastoreItem xmlns:ds="http://schemas.openxmlformats.org/officeDocument/2006/customXml" ds:itemID="{7BA4DE78-85CE-4E2A-9362-7A7E0CEF0AE2}">
  <ds:schemaRefs>
    <ds:schemaRef ds:uri="http://schemas.microsoft.com/office/infopath/2007/PartnerControls"/>
    <ds:schemaRef ds:uri="http://schemas.microsoft.com/office/2006/metadata/properties"/>
    <ds:schemaRef ds:uri="7ec166d8-6fe0-4ee7-931f-9fdb17b16271"/>
    <ds:schemaRef ds:uri="http://schemas.microsoft.com/office/2006/documentManagement/types"/>
    <ds:schemaRef ds:uri="e442154b-ccf8-426b-bb74-8af50d062b84"/>
    <ds:schemaRef ds:uri="http://purl.org/dc/elements/1.1/"/>
    <ds:schemaRef ds:uri="http://purl.org/dc/dcmitype/"/>
    <ds:schemaRef ds:uri="http://www.w3.org/XML/1998/namespace"/>
    <ds:schemaRef ds:uri="http://schemas.openxmlformats.org/package/2006/metadata/core-properties"/>
    <ds:schemaRef ds:uri="http://purl.org/dc/terms/"/>
  </ds:schemaRefs>
</ds:datastoreItem>
</file>

<file path=docMetadata/LabelInfo.xml><?xml version="1.0" encoding="utf-8"?>
<clbl:labelList xmlns:clbl="http://schemas.microsoft.com/office/2020/mipLabelMetadata">
  <clbl:label id="{6677be72-cda1-47e8-ae4a-320b4692c7d7}" enabled="0" method="" siteId="{6677be72-cda1-47e8-ae4a-320b4692c7d7}" removed="1"/>
</clbl:labelList>
</file>

<file path=docProps/app.xml><?xml version="1.0" encoding="utf-8"?>
<Properties xmlns="http://schemas.openxmlformats.org/officeDocument/2006/extended-properties" xmlns:vt="http://schemas.openxmlformats.org/officeDocument/2006/docPropsVTypes">
  <TotalTime>50867</TotalTime>
  <Words>4180</Words>
  <Application>Microsoft Macintosh PowerPoint</Application>
  <PresentationFormat>Widescreen</PresentationFormat>
  <Paragraphs>494</Paragraphs>
  <Slides>46</Slides>
  <Notes>46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Aptos</vt:lpstr>
      <vt:lpstr>Arial</vt:lpstr>
      <vt:lpstr>Calisto MT</vt:lpstr>
      <vt:lpstr>Univers Condensed</vt:lpstr>
      <vt:lpstr>Wingdings</vt:lpstr>
      <vt:lpstr>ChronicleVTI</vt:lpstr>
      <vt:lpstr>PowerPoint Presentation</vt:lpstr>
      <vt:lpstr>Introduction</vt:lpstr>
      <vt:lpstr>Introduction</vt:lpstr>
      <vt:lpstr>Last year…</vt:lpstr>
      <vt:lpstr>Last year…</vt:lpstr>
      <vt:lpstr>Last year…</vt:lpstr>
      <vt:lpstr>Why developer environments matter</vt:lpstr>
      <vt:lpstr>Why VS Code Is an Attacker’s Dream</vt:lpstr>
      <vt:lpstr>VS Code Extension Anatomy</vt:lpstr>
      <vt:lpstr>Silent Triggers: activationEvents &amp; Scripts</vt:lpstr>
      <vt:lpstr>Dependencies (SCS 101)</vt:lpstr>
      <vt:lpstr>An extension is a long-lived process inside your editor. </vt:lpstr>
      <vt:lpstr>The Magic String</vt:lpstr>
      <vt:lpstr>What is publisher.extension really?</vt:lpstr>
      <vt:lpstr>Same string. Different Registry.</vt:lpstr>
      <vt:lpstr>Same string. Different Registry.</vt:lpstr>
      <vt:lpstr>Same string. Different Registry.</vt:lpstr>
      <vt:lpstr>Publishing extensions</vt:lpstr>
      <vt:lpstr>Previous Work</vt:lpstr>
      <vt:lpstr>A familiar face?</vt:lpstr>
      <vt:lpstr>Name-takeover, meet dependency confusion.</vt:lpstr>
      <vt:lpstr>The GENERAL Attack Model</vt:lpstr>
      <vt:lpstr>Where ids travel 1/5</vt:lpstr>
      <vt:lpstr>Where ids travel 2/5</vt:lpstr>
      <vt:lpstr>Where ids travel 3/5</vt:lpstr>
      <vt:lpstr>Where ids travel 4/5</vt:lpstr>
      <vt:lpstr>Where ids travel 5/5</vt:lpstr>
      <vt:lpstr>Extension Confusion Recap</vt:lpstr>
      <vt:lpstr>Finding Claimable IDs in the wild</vt:lpstr>
      <vt:lpstr>Results from scanning</vt:lpstr>
      <vt:lpstr>ENM - Ethical Non-Malware</vt:lpstr>
      <vt:lpstr>What did the callbacks look like?</vt:lpstr>
      <vt:lpstr>End Results</vt:lpstr>
      <vt:lpstr>End Results By the numbers</vt:lpstr>
      <vt:lpstr>Last year…</vt:lpstr>
      <vt:lpstr>4 Months Later</vt:lpstr>
      <vt:lpstr>People are catching up</vt:lpstr>
      <vt:lpstr>Disclosure process - Reports</vt:lpstr>
      <vt:lpstr>Disclosure process – What did the Reports look like?</vt:lpstr>
      <vt:lpstr>Disclosure Process - Responses</vt:lpstr>
      <vt:lpstr>Disclosure Process – How not to respond</vt:lpstr>
      <vt:lpstr>Ethical considerations</vt:lpstr>
      <vt:lpstr>Mitigations</vt:lpstr>
      <vt:lpstr>What now? Good or bad first?</vt:lpstr>
      <vt:lpstr>Open VSX ownership checks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Raphael Silva</dc:creator>
  <cp:lastModifiedBy>Raphael Silva</cp:lastModifiedBy>
  <cp:revision>33</cp:revision>
  <dcterms:created xsi:type="dcterms:W3CDTF">2025-05-18T00:13:31Z</dcterms:created>
  <dcterms:modified xsi:type="dcterms:W3CDTF">2026-10-22T12:42:02Z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0x0101003C57D09ADD415445A9C89CE64AD1A63D</vt:lpwstr>
  </property>
</Properties>
</file>